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9" r:id="rId3"/>
    <p:sldId id="278" r:id="rId4"/>
    <p:sldId id="257" r:id="rId5"/>
    <p:sldId id="258" r:id="rId6"/>
    <p:sldId id="263" r:id="rId7"/>
    <p:sldId id="264" r:id="rId8"/>
    <p:sldId id="265" r:id="rId9"/>
    <p:sldId id="277" r:id="rId10"/>
    <p:sldId id="273" r:id="rId11"/>
    <p:sldId id="280" r:id="rId12"/>
    <p:sldId id="267" r:id="rId13"/>
    <p:sldId id="286" r:id="rId14"/>
    <p:sldId id="287" r:id="rId15"/>
    <p:sldId id="268" r:id="rId16"/>
    <p:sldId id="269" r:id="rId17"/>
    <p:sldId id="270" r:id="rId18"/>
    <p:sldId id="271" r:id="rId19"/>
    <p:sldId id="272" r:id="rId20"/>
    <p:sldId id="275" r:id="rId21"/>
    <p:sldId id="274" r:id="rId22"/>
    <p:sldId id="276" r:id="rId23"/>
    <p:sldId id="283" r:id="rId24"/>
    <p:sldId id="284" r:id="rId25"/>
    <p:sldId id="282" r:id="rId26"/>
    <p:sldId id="281" r:id="rId27"/>
    <p:sldId id="288" r:id="rId28"/>
    <p:sldId id="279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0D05"/>
    <a:srgbClr val="831717"/>
    <a:srgbClr val="8417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4"/>
    <p:restoredTop sz="88211" autoAdjust="0"/>
  </p:normalViewPr>
  <p:slideViewPr>
    <p:cSldViewPr snapToGrid="0" snapToObjects="1">
      <p:cViewPr varScale="1">
        <p:scale>
          <a:sx n="108" d="100"/>
          <a:sy n="108" d="100"/>
        </p:scale>
        <p:origin x="832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B584BB-F3EB-D549-BBCC-E1C5C2272E19}" type="datetimeFigureOut">
              <a:rPr lang="en-US" smtClean="0"/>
              <a:t>10/6/16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EC18D5-BEE4-AF43-B048-4D3109A46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11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4B2FA0-8B87-E54A-9A72-E4778A953777}" type="datetimeFigureOut">
              <a:rPr lang="en-US" smtClean="0"/>
              <a:t>10/6/16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33FC-8204-E243-89A9-101EB8CCE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101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Concatinating, text-to-column based on comma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33FC-8204-E243-89A9-101EB8CCEF4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58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Another example: height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33FC-8204-E243-89A9-101EB8CCEF4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268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Another example: height</a:t>
            </a:r>
          </a:p>
          <a:p>
            <a:endParaRPr lang="en-US" baseline="0"/>
          </a:p>
          <a:p>
            <a:r>
              <a:rPr lang="en-US" baseline="0"/>
              <a:t>You lose information with every jump you make.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33FC-8204-E243-89A9-101EB8CCEF4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737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33FC-8204-E243-89A9-101EB8CCEF4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22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"Having</a:t>
            </a:r>
            <a:r>
              <a:rPr lang="en-US" baseline="0"/>
              <a:t> the data is not enough. I have to show it in ways that people both enjoy and understand." -Hans Rosling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33FC-8204-E243-89A9-101EB8CCEF4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02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 we’ve got this data? Great. What can we do with it? Nothing. It just sits in the repository</a:t>
            </a:r>
            <a:r>
              <a:rPr lang="en-US" baseline="0"/>
              <a:t> collecting dust. The box that I’m interested in (PNW) hasn’t seen the light of day for a couple decades.</a:t>
            </a:r>
          </a:p>
          <a:p>
            <a:r>
              <a:rPr lang="en-US" baseline="0"/>
              <a:t>This stuff needs to be digitized. So, for the past few years, we’ve had undergrads scanning page after page, and you can see them on the website now. </a:t>
            </a:r>
          </a:p>
          <a:p>
            <a:r>
              <a:rPr lang="en-US" baseline="0"/>
              <a:t>But are we done? No. Scans are hardly any better than the originals.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33FC-8204-E243-89A9-101EB8CCEF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04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All 4500 people answered the same questions</a:t>
            </a:r>
            <a:r>
              <a:rPr lang="en-US" baseline="0"/>
              <a:t>. By nature of the interview process, the original field notes have information about a single person with multiple questions. </a:t>
            </a:r>
          </a:p>
          <a:p>
            <a:r>
              <a:rPr lang="en-US" baseline="0"/>
              <a:t>What if you want to organize the same information by the question, and see the differences in the responses?</a:t>
            </a:r>
          </a:p>
          <a:p>
            <a:endParaRPr lang="en-US" baseline="0"/>
          </a:p>
          <a:p>
            <a:r>
              <a:rPr lang="en-US" baseline="0"/>
              <a:t>This document took at least a year to prepare by the fielworker. He was dilligent and careful and I'm glad we have it. But it's not that useful.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33FC-8204-E243-89A9-101EB8CCEF4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48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Filter based on</a:t>
            </a:r>
            <a:r>
              <a:rPr lang="en-US" baseline="0"/>
              <a:t> responses from different questions</a:t>
            </a:r>
            <a:endParaRPr lang="en-US"/>
          </a:p>
          <a:p>
            <a:r>
              <a:rPr lang="en-US"/>
              <a:t>Information</a:t>
            </a:r>
            <a:r>
              <a:rPr lang="en-US" baseline="0"/>
              <a:t> about people, like their demographic information, location (coordinates).</a:t>
            </a:r>
          </a:p>
          <a:p>
            <a:r>
              <a:rPr lang="en-US" baseline="0"/>
              <a:t>Consistency: "til noon", as opposed to "11:59"</a:t>
            </a:r>
          </a:p>
          <a:p>
            <a:r>
              <a:rPr lang="en-US" baseline="0"/>
              <a:t>Sorting, and some basic statistics, you can see if reponses correlate to information about this metadata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33FC-8204-E243-89A9-101EB8CCEF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7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Filter based on</a:t>
            </a:r>
            <a:r>
              <a:rPr lang="en-US" baseline="0"/>
              <a:t> responses from different questions</a:t>
            </a:r>
            <a:endParaRPr lang="en-US"/>
          </a:p>
          <a:p>
            <a:r>
              <a:rPr lang="en-US"/>
              <a:t>Information</a:t>
            </a:r>
            <a:r>
              <a:rPr lang="en-US" baseline="0"/>
              <a:t> about people, like their demographic information, location (coordinates).</a:t>
            </a:r>
          </a:p>
          <a:p>
            <a:r>
              <a:rPr lang="en-US" baseline="0"/>
              <a:t>Consistency: "til noon", as opposed to "11:59"</a:t>
            </a:r>
          </a:p>
          <a:p>
            <a:r>
              <a:rPr lang="en-US" baseline="0"/>
              <a:t>Sorting, and some basic statistics, you can see if reponses correlate to information about this metadata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33FC-8204-E243-89A9-101EB8CCEF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47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33FC-8204-E243-89A9-101EB8CCEF4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3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33FC-8204-E243-89A9-101EB8CCEF4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277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Amazon ratings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33FC-8204-E243-89A9-101EB8CCEF4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707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2695223" y="2859615"/>
            <a:ext cx="680155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Optima"/>
                <a:cs typeface="Optima"/>
              </a:rPr>
              <a:t>Joey Stanley</a:t>
            </a:r>
          </a:p>
          <a:p>
            <a:pPr algn="ctr"/>
            <a:endParaRPr lang="en-US" sz="800" dirty="0" smtClean="0">
              <a:latin typeface="Optima"/>
              <a:cs typeface="Optima"/>
            </a:endParaRPr>
          </a:p>
          <a:p>
            <a:pPr algn="ctr"/>
            <a:r>
              <a:rPr lang="en-US" sz="1800" dirty="0" smtClean="0">
                <a:latin typeface="Optima"/>
                <a:cs typeface="Optima"/>
              </a:rPr>
              <a:t>University of Georgia</a:t>
            </a:r>
          </a:p>
          <a:p>
            <a:pPr algn="ctr"/>
            <a:r>
              <a:rPr lang="en-US" sz="1800" dirty="0" err="1" smtClean="0">
                <a:latin typeface="Optima"/>
                <a:cs typeface="Optima"/>
              </a:rPr>
              <a:t>joeystan@uga.edu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3657600" y="2599132"/>
            <a:ext cx="4876800" cy="18288"/>
          </a:xfrm>
          <a:prstGeom prst="rect">
            <a:avLst/>
          </a:prstGeom>
          <a:solidFill>
            <a:srgbClr val="3760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  <a:noFill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836037" y="1352949"/>
            <a:ext cx="10519929" cy="6225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 cap="small">
                <a:latin typeface="Optima"/>
                <a:cs typeface="Optima"/>
              </a:defRPr>
            </a:lvl1pPr>
          </a:lstStyle>
          <a:p>
            <a:pPr lvl="0"/>
            <a:r>
              <a:rPr lang="x-none" dirty="0" smtClean="0"/>
              <a:t>Main Title</a:t>
            </a:r>
            <a:endParaRPr lang="en-US" dirty="0"/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836037" y="1962635"/>
            <a:ext cx="10519929" cy="3335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400" cap="small">
                <a:latin typeface="Optima"/>
                <a:cs typeface="Optima"/>
              </a:defRPr>
            </a:lvl1pPr>
          </a:lstStyle>
          <a:p>
            <a:pPr lvl="0"/>
            <a:r>
              <a:rPr lang="x-none" dirty="0" smtClean="0"/>
              <a:t>Subtitle</a:t>
            </a:r>
            <a:endParaRPr lang="en-US" dirty="0"/>
          </a:p>
        </p:txBody>
      </p:sp>
      <p:sp>
        <p:nvSpPr>
          <p:cNvPr id="10" name="Content Placeholder 23"/>
          <p:cNvSpPr>
            <a:spLocks noGrp="1"/>
          </p:cNvSpPr>
          <p:nvPr>
            <p:ph sz="quarter" idx="14" hasCustomPrompt="1"/>
          </p:nvPr>
        </p:nvSpPr>
        <p:spPr>
          <a:xfrm>
            <a:off x="2905861" y="4386246"/>
            <a:ext cx="6380281" cy="18453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90000"/>
              </a:lnSpc>
              <a:buNone/>
              <a:defRPr sz="1800">
                <a:latin typeface="Optima"/>
                <a:cs typeface="Optima"/>
              </a:defRPr>
            </a:lvl1pPr>
          </a:lstStyle>
          <a:p>
            <a:pPr lvl="0"/>
            <a:r>
              <a:rPr lang="x-none" dirty="0" smtClean="0"/>
              <a:t>Conference </a:t>
            </a:r>
          </a:p>
          <a:p>
            <a:pPr lvl="0"/>
            <a:r>
              <a:rPr lang="x-none" dirty="0" smtClean="0"/>
              <a:t>Location</a:t>
            </a:r>
          </a:p>
          <a:p>
            <a:pPr lvl="0"/>
            <a:r>
              <a:rPr lang="x-none" dirty="0" smtClean="0"/>
              <a:t>City</a:t>
            </a:r>
          </a:p>
          <a:p>
            <a:pPr lvl="0"/>
            <a:r>
              <a:rPr lang="x-none" dirty="0" smtClean="0"/>
              <a:t>Date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3657600" y="4367957"/>
            <a:ext cx="4876800" cy="18288"/>
          </a:xfrm>
          <a:prstGeom prst="rect">
            <a:avLst/>
          </a:prstGeom>
          <a:solidFill>
            <a:srgbClr val="3760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492732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4E2E3C-FF33-FC45-91A9-BDC48E1E835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836037" y="2485366"/>
            <a:ext cx="10519929" cy="6225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 cap="small">
                <a:latin typeface="Optima"/>
                <a:cs typeface="Optima"/>
              </a:defRPr>
            </a:lvl1pPr>
          </a:lstStyle>
          <a:p>
            <a:pPr lvl="0"/>
            <a:r>
              <a:rPr lang="x-none" dirty="0" smtClean="0"/>
              <a:t>Section Title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3657600" y="3350549"/>
            <a:ext cx="4876800" cy="18288"/>
          </a:xfrm>
          <a:prstGeom prst="rect">
            <a:avLst/>
          </a:prstGeom>
          <a:solidFill>
            <a:srgbClr val="3760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325442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4E2E3C-FF33-FC45-91A9-BDC48E1E835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346908"/>
            <a:ext cx="10972800" cy="4779256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Garamond"/>
                <a:cs typeface="Garamond"/>
              </a:defRPr>
            </a:lvl1pPr>
            <a:lvl2pPr>
              <a:defRPr sz="2000">
                <a:latin typeface="Garamond"/>
                <a:cs typeface="Garamond"/>
              </a:defRPr>
            </a:lvl2pPr>
            <a:lvl3pPr>
              <a:defRPr sz="1800">
                <a:latin typeface="Garamond"/>
                <a:cs typeface="Garamond"/>
              </a:defRPr>
            </a:lvl3pPr>
            <a:lvl4pPr>
              <a:defRPr sz="1600">
                <a:latin typeface="Garamond"/>
                <a:cs typeface="Garamond"/>
              </a:defRPr>
            </a:lvl4pPr>
            <a:lvl5pPr>
              <a:defRPr sz="1400">
                <a:latin typeface="Garamond"/>
                <a:cs typeface="Garamon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609600" y="1192140"/>
            <a:ext cx="10972800" cy="18288"/>
          </a:xfrm>
          <a:prstGeom prst="rect">
            <a:avLst/>
          </a:prstGeom>
          <a:solidFill>
            <a:srgbClr val="3760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rgbClr val="000000"/>
                </a:solidFill>
              </a:ln>
              <a:noFill/>
            </a:endParaRPr>
          </a:p>
        </p:txBody>
      </p:sp>
      <p:sp>
        <p:nvSpPr>
          <p:cNvPr id="7" name="Title 24"/>
          <p:cNvSpPr>
            <a:spLocks noGrp="1"/>
          </p:cNvSpPr>
          <p:nvPr>
            <p:ph type="title" hasCustomPrompt="1"/>
          </p:nvPr>
        </p:nvSpPr>
        <p:spPr>
          <a:xfrm>
            <a:off x="609600" y="286850"/>
            <a:ext cx="10972800" cy="90529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600" cap="small">
                <a:latin typeface="Optima"/>
                <a:cs typeface="Optima"/>
              </a:defRPr>
            </a:lvl1pPr>
          </a:lstStyle>
          <a:p>
            <a:r>
              <a:rPr lang="x-none" dirty="0" smtClean="0"/>
              <a:t>Title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6773334" y="733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3514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4E2E3C-FF33-FC45-91A9-BDC48E1E835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04387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3600" b="0">
                <a:latin typeface="Optima"/>
                <a:cs typeface="Optima"/>
              </a:defRPr>
            </a:lvl1pPr>
          </a:lstStyle>
          <a:p>
            <a:r>
              <a:rPr lang="x-none" dirty="0" smtClean="0"/>
              <a:t>Title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1" y="1575607"/>
            <a:ext cx="4011084" cy="4550557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Garamond"/>
                <a:cs typeface="Garamond"/>
              </a:defRPr>
            </a:lvl1pPr>
            <a:lvl2pPr>
              <a:defRPr sz="2000">
                <a:latin typeface="Garamond"/>
                <a:cs typeface="Garamond"/>
              </a:defRPr>
            </a:lvl2pPr>
            <a:lvl3pPr>
              <a:defRPr sz="1800">
                <a:latin typeface="Garamond"/>
                <a:cs typeface="Garamond"/>
              </a:defRPr>
            </a:lvl3pPr>
            <a:lvl4pPr>
              <a:defRPr sz="1600">
                <a:latin typeface="Garamond"/>
                <a:cs typeface="Garamond"/>
              </a:defRPr>
            </a:lvl4pPr>
            <a:lvl5pPr>
              <a:defRPr sz="1400">
                <a:latin typeface="Garamond"/>
                <a:cs typeface="Garamond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609599" y="1425955"/>
            <a:ext cx="4023360" cy="18288"/>
          </a:xfrm>
          <a:prstGeom prst="rect">
            <a:avLst/>
          </a:prstGeom>
          <a:solidFill>
            <a:srgbClr val="3760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rgbClr val="00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817214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4E2E3C-FF33-FC45-91A9-BDC48E1E835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609600" y="1192140"/>
            <a:ext cx="10972800" cy="18288"/>
          </a:xfrm>
          <a:prstGeom prst="rect">
            <a:avLst/>
          </a:prstGeom>
          <a:solidFill>
            <a:srgbClr val="3760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rgbClr val="000000"/>
                </a:solidFill>
              </a:ln>
              <a:noFill/>
            </a:endParaRPr>
          </a:p>
        </p:txBody>
      </p:sp>
      <p:sp>
        <p:nvSpPr>
          <p:cNvPr id="6" name="Title 24"/>
          <p:cNvSpPr>
            <a:spLocks noGrp="1"/>
          </p:cNvSpPr>
          <p:nvPr>
            <p:ph type="title" hasCustomPrompt="1"/>
          </p:nvPr>
        </p:nvSpPr>
        <p:spPr>
          <a:xfrm>
            <a:off x="609600" y="286850"/>
            <a:ext cx="10972800" cy="90529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600" cap="small">
                <a:latin typeface="Optima"/>
                <a:cs typeface="Optima"/>
              </a:defRPr>
            </a:lvl1pPr>
          </a:lstStyle>
          <a:p>
            <a:r>
              <a:rPr lang="x-none" dirty="0" smtClean="0"/>
              <a:t>Title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6773334" y="733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63641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187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-1509889" y="-762000"/>
            <a:ext cx="12192000" cy="251820"/>
          </a:xfrm>
          <a:prstGeom prst="rect">
            <a:avLst/>
          </a:prstGeom>
          <a:solidFill>
            <a:srgbClr val="BC0D0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rgbClr val="000000"/>
                </a:solidFill>
              </a:ln>
              <a:noFill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6773334" y="7337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61829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 userDrawn="1"/>
        </p:nvSpPr>
        <p:spPr>
          <a:xfrm>
            <a:off x="2695223" y="4646869"/>
            <a:ext cx="680155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Optima"/>
                <a:cs typeface="Optima"/>
              </a:rPr>
              <a:t>Joseph Stanley</a:t>
            </a:r>
          </a:p>
          <a:p>
            <a:pPr algn="ctr"/>
            <a:endParaRPr lang="en-US" sz="800" dirty="0" smtClean="0">
              <a:latin typeface="Optima"/>
              <a:cs typeface="Optima"/>
            </a:endParaRPr>
          </a:p>
          <a:p>
            <a:pPr algn="ctr"/>
            <a:r>
              <a:rPr lang="en-US" sz="1800" dirty="0" smtClean="0">
                <a:latin typeface="Optima"/>
                <a:cs typeface="Optima"/>
              </a:rPr>
              <a:t>University of Georgia</a:t>
            </a:r>
          </a:p>
          <a:p>
            <a:pPr algn="ctr"/>
            <a:r>
              <a:rPr lang="en-US" sz="1800" dirty="0" err="1" smtClean="0">
                <a:latin typeface="Optima"/>
                <a:cs typeface="Optima"/>
              </a:rPr>
              <a:t>joeystan@uga.edu</a:t>
            </a:r>
            <a:endParaRPr lang="en-US" sz="1800" dirty="0">
              <a:latin typeface="Optima"/>
              <a:cs typeface="Optima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836037" y="1549337"/>
            <a:ext cx="10519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Optima"/>
                <a:cs typeface="Optima"/>
              </a:rPr>
              <a:t>Thank You!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2968251"/>
            <a:ext cx="10972800" cy="102736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latin typeface="Garamond"/>
                <a:cs typeface="Garamond"/>
              </a:defRPr>
            </a:lvl1pPr>
            <a:lvl2pPr>
              <a:defRPr sz="2000">
                <a:latin typeface="Garamond"/>
                <a:cs typeface="Garamond"/>
              </a:defRPr>
            </a:lvl2pPr>
            <a:lvl3pPr>
              <a:defRPr sz="1800">
                <a:latin typeface="Garamond"/>
                <a:cs typeface="Garamond"/>
              </a:defRPr>
            </a:lvl3pPr>
            <a:lvl4pPr>
              <a:defRPr sz="1600">
                <a:latin typeface="Garamond"/>
                <a:cs typeface="Garamond"/>
              </a:defRPr>
            </a:lvl4pPr>
            <a:lvl5pPr>
              <a:defRPr sz="1400">
                <a:latin typeface="Garamond"/>
                <a:cs typeface="Garamond"/>
              </a:defRPr>
            </a:lvl5pPr>
          </a:lstStyle>
          <a:p>
            <a:pPr lvl="0"/>
            <a:r>
              <a:rPr lang="x-none" dirty="0" smtClean="0"/>
              <a:t>Special thanks</a:t>
            </a:r>
          </a:p>
        </p:txBody>
      </p:sp>
    </p:spTree>
    <p:extLst>
      <p:ext uri="{BB962C8B-B14F-4D97-AF65-F5344CB8AC3E}">
        <p14:creationId xmlns:p14="http://schemas.microsoft.com/office/powerpoint/2010/main" val="762355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231546"/>
            <a:ext cx="12192000" cy="626454"/>
          </a:xfrm>
          <a:prstGeom prst="rect">
            <a:avLst/>
          </a:prstGeom>
          <a:solidFill>
            <a:srgbClr val="3760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251820"/>
          </a:xfrm>
          <a:prstGeom prst="rect">
            <a:avLst/>
          </a:prstGeom>
          <a:solidFill>
            <a:srgbClr val="3760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rgbClr val="000000"/>
                </a:solidFill>
              </a:ln>
              <a:noFill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19555" y="6356351"/>
            <a:ext cx="38608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rgbClr val="FFFFFF"/>
                </a:solidFill>
                <a:latin typeface="Optima"/>
                <a:cs typeface="Optima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31409" y="6356351"/>
            <a:ext cx="650991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2F4E2E3C-FF33-FC45-91A9-BDC48E1E83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467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67" r:id="rId6"/>
    <p:sldLayoutId id="2147483671" r:id="rId7"/>
    <p:sldLayoutId id="2147483673" r:id="rId8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1.tiff"/><Relationship Id="rId5" Type="http://schemas.openxmlformats.org/officeDocument/2006/relationships/image" Target="../media/image12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5.emf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5.emf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Build a Better Project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Starting a DH Project from Primary Sources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/>
              <a:t>Digi Colloquium</a:t>
            </a:r>
          </a:p>
          <a:p>
            <a:r>
              <a:rPr lang="en-US"/>
              <a:t>October 6, 2016</a:t>
            </a:r>
          </a:p>
        </p:txBody>
      </p:sp>
    </p:spTree>
    <p:extLst>
      <p:ext uri="{BB962C8B-B14F-4D97-AF65-F5344CB8AC3E}">
        <p14:creationId xmlns:p14="http://schemas.microsoft.com/office/powerpoint/2010/main" val="89081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11355966" y="6365588"/>
            <a:ext cx="650991" cy="365125"/>
          </a:xfrm>
        </p:spPr>
        <p:txBody>
          <a:bodyPr/>
          <a:lstStyle/>
          <a:p>
            <a:pPr algn="r"/>
            <a:fld id="{2F4E2E3C-FF33-FC45-91A9-BDC48E1E835D}" type="slidenum">
              <a:rPr lang="en-US" smtClean="0">
                <a:latin typeface="Optima" charset="0"/>
                <a:ea typeface="Optima" charset="0"/>
                <a:cs typeface="Optima" charset="0"/>
              </a:rPr>
              <a:pPr algn="r"/>
              <a:t>10</a:t>
            </a:fld>
            <a:endParaRPr lang="en-US" dirty="0"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Data Types</a:t>
            </a:r>
          </a:p>
        </p:txBody>
      </p:sp>
    </p:spTree>
    <p:extLst>
      <p:ext uri="{BB962C8B-B14F-4D97-AF65-F5344CB8AC3E}">
        <p14:creationId xmlns:p14="http://schemas.microsoft.com/office/powerpoint/2010/main" val="8360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Types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all data is created equal.</a:t>
            </a:r>
          </a:p>
          <a:p>
            <a:endParaRPr lang="en-US" dirty="0"/>
          </a:p>
          <a:p>
            <a:r>
              <a:rPr lang="en-US" dirty="0"/>
              <a:t>Why does it matter?</a:t>
            </a:r>
          </a:p>
          <a:p>
            <a:pPr lvl="1"/>
            <a:r>
              <a:rPr lang="en-US" dirty="0"/>
              <a:t>Visualizations</a:t>
            </a:r>
          </a:p>
          <a:p>
            <a:pPr lvl="1"/>
            <a:r>
              <a:rPr lang="en-US" dirty="0"/>
              <a:t>Statistical analyses</a:t>
            </a:r>
          </a:p>
          <a:p>
            <a:endParaRPr lang="en-US" dirty="0"/>
          </a:p>
          <a:p>
            <a:r>
              <a:rPr lang="en-US" dirty="0"/>
              <a:t>Various attempts to classify kinds of data</a:t>
            </a:r>
          </a:p>
          <a:p>
            <a:pPr lvl="1"/>
            <a:r>
              <a:rPr lang="en-US" dirty="0"/>
              <a:t>Here’s one version…</a:t>
            </a:r>
          </a:p>
          <a:p>
            <a:pPr lvl="1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978823" y="1243675"/>
            <a:ext cx="2081463" cy="7284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Categorical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848258" y="1243675"/>
            <a:ext cx="2081463" cy="7284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Quantitative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973012" y="3019925"/>
            <a:ext cx="1451852" cy="51592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Binary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293629" y="3850884"/>
            <a:ext cx="1451852" cy="51592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Nominal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684137" y="3019925"/>
            <a:ext cx="1451852" cy="51592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Ordinal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020605" y="3850884"/>
            <a:ext cx="1451852" cy="51592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Discrete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395262" y="3019925"/>
            <a:ext cx="1451852" cy="51592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Continuous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823284" y="2081463"/>
            <a:ext cx="733927" cy="8301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686391" y="2065177"/>
            <a:ext cx="733927" cy="830179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483792" y="2079970"/>
            <a:ext cx="731520" cy="8321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0344492" y="2089180"/>
            <a:ext cx="731520" cy="8321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010518" y="2078634"/>
            <a:ext cx="2195" cy="15815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9888990" y="2065177"/>
            <a:ext cx="2195" cy="15815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11355966" y="6365588"/>
            <a:ext cx="650991" cy="365125"/>
          </a:xfrm>
        </p:spPr>
        <p:txBody>
          <a:bodyPr/>
          <a:lstStyle/>
          <a:p>
            <a:pPr algn="r"/>
            <a:fld id="{2F4E2E3C-FF33-FC45-91A9-BDC48E1E835D}" type="slidenum">
              <a:rPr lang="en-US" smtClean="0">
                <a:latin typeface="Optima" charset="0"/>
                <a:ea typeface="Optima" charset="0"/>
                <a:cs typeface="Optima" charset="0"/>
              </a:rPr>
              <a:pPr algn="r"/>
              <a:t>11</a:t>
            </a:fld>
            <a:endParaRPr lang="en-US" dirty="0">
              <a:latin typeface="Optima" charset="0"/>
              <a:ea typeface="Optima" charset="0"/>
              <a:cs typeface="Optima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4973012" y="4876972"/>
            <a:ext cx="6874101" cy="0"/>
          </a:xfrm>
          <a:prstGeom prst="straightConnector1">
            <a:avLst/>
          </a:prstGeom>
          <a:ln w="66675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415476" y="5031687"/>
            <a:ext cx="143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latin typeface="Garamond" charset="0"/>
                <a:ea typeface="Garamond" charset="0"/>
                <a:cs typeface="Garamond" charset="0"/>
              </a:rPr>
              <a:t>More specific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73011" y="5031687"/>
            <a:ext cx="143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Garamond" charset="0"/>
                <a:ea typeface="Garamond" charset="0"/>
                <a:cs typeface="Garamond" charset="0"/>
              </a:rPr>
              <a:t>More general</a:t>
            </a:r>
          </a:p>
        </p:txBody>
      </p:sp>
    </p:spTree>
    <p:extLst>
      <p:ext uri="{BB962C8B-B14F-4D97-AF65-F5344CB8AC3E}">
        <p14:creationId xmlns:p14="http://schemas.microsoft.com/office/powerpoint/2010/main" val="191159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619431" y="1548580"/>
            <a:ext cx="5038725" cy="3569109"/>
          </a:xfrm>
          <a:prstGeom prst="rect">
            <a:avLst/>
          </a:prstGeom>
        </p:spPr>
        <p:txBody>
          <a:bodyPr/>
          <a:lstStyle/>
          <a:p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arbitrary order</a:t>
            </a:r>
          </a:p>
          <a:p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arbitrary labels</a:t>
            </a:r>
          </a:p>
          <a:p>
            <a:pPr lvl="1"/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usually text, but can be numbers</a:t>
            </a:r>
          </a:p>
          <a:p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no math</a:t>
            </a:r>
          </a:p>
          <a:p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arbitrary difference between values</a:t>
            </a:r>
          </a:p>
          <a:p>
            <a:endParaRPr lang="en-US" sz="24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6502400" y="1548580"/>
            <a:ext cx="5038725" cy="277269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order is meaningful</a:t>
            </a:r>
          </a:p>
          <a:p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measurements</a:t>
            </a:r>
          </a:p>
          <a:p>
            <a:pPr lvl="1"/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only numbers are allowed</a:t>
            </a:r>
          </a:p>
          <a:p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math is allowed</a:t>
            </a:r>
          </a:p>
          <a:p>
            <a:r>
              <a:rPr lang="en-US" sz="2400" dirty="0">
                <a:latin typeface="Garamond" charset="0"/>
                <a:ea typeface="Garamond" charset="0"/>
                <a:cs typeface="Garamond" charset="0"/>
              </a:rPr>
              <a:t>difference between the values is meaningful</a:t>
            </a:r>
          </a:p>
          <a:p>
            <a:endParaRPr lang="en-US" sz="2400" dirty="0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619432" y="771832"/>
            <a:ext cx="5038725" cy="55552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>
                <a:latin typeface="Optima" charset="0"/>
                <a:ea typeface="Optima" charset="0"/>
                <a:cs typeface="Optima" charset="0"/>
              </a:rPr>
              <a:t>Categorical</a:t>
            </a:r>
          </a:p>
          <a:p>
            <a:endParaRPr lang="en-US" dirty="0"/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6502400" y="771832"/>
            <a:ext cx="5038725" cy="55552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>
                <a:latin typeface="Optima" charset="0"/>
                <a:ea typeface="Optima" charset="0"/>
                <a:cs typeface="Optima" charset="0"/>
              </a:rPr>
              <a:t>Quantitative</a:t>
            </a:r>
          </a:p>
          <a:p>
            <a:endParaRPr lang="en-US" dirty="0"/>
          </a:p>
        </p:txBody>
      </p:sp>
      <p:sp>
        <p:nvSpPr>
          <p:cNvPr id="7" name="Slide Number Placeholder 1"/>
          <p:cNvSpPr txBox="1">
            <a:spLocks/>
          </p:cNvSpPr>
          <p:nvPr/>
        </p:nvSpPr>
        <p:spPr>
          <a:xfrm>
            <a:off x="11355966" y="6365588"/>
            <a:ext cx="65099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mtClean="0">
                <a:latin typeface="Optima" charset="0"/>
                <a:ea typeface="Optima" charset="0"/>
                <a:cs typeface="Optima" charset="0"/>
              </a:rPr>
              <a:t>12</a:t>
            </a:r>
            <a:endParaRPr lang="en-US" dirty="0">
              <a:latin typeface="Optima" charset="0"/>
              <a:ea typeface="Optima" charset="0"/>
              <a:cs typeface="Opti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39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8795614"/>
              </p:ext>
            </p:extLst>
          </p:nvPr>
        </p:nvGraphicFramePr>
        <p:xfrm>
          <a:off x="609600" y="1171389"/>
          <a:ext cx="10972800" cy="3479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0"/>
                <a:gridCol w="3657600"/>
                <a:gridCol w="3657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Garamond" charset="0"/>
                          <a:ea typeface="Garamond" charset="0"/>
                          <a:cs typeface="Garamond" charset="0"/>
                        </a:rPr>
                        <a:t>Binary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Garamond" charset="0"/>
                          <a:ea typeface="Garamond" charset="0"/>
                          <a:cs typeface="Garamond" charset="0"/>
                        </a:rPr>
                        <a:t>Nominal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Garamond" charset="0"/>
                          <a:ea typeface="Garamond" charset="0"/>
                          <a:cs typeface="Garamond" charset="0"/>
                        </a:rPr>
                        <a:t>Ordinal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Arial" charset="0"/>
                        <a:buNone/>
                      </a:pPr>
                      <a:r>
                        <a:rPr lang="en-US">
                          <a:latin typeface="Garamond" charset="0"/>
                          <a:ea typeface="Garamond" charset="0"/>
                          <a:cs typeface="Garamond" charset="0"/>
                        </a:rPr>
                        <a:t>Examples</a:t>
                      </a:r>
                    </a:p>
                    <a:p>
                      <a:pPr marL="742950" lvl="1" indent="-285750">
                        <a:buFont typeface="Arial" charset="0"/>
                        <a:buChar char="•"/>
                      </a:pPr>
                      <a:r>
                        <a:rPr lang="en-US">
                          <a:latin typeface="Garamond" charset="0"/>
                          <a:ea typeface="Garamond" charset="0"/>
                          <a:cs typeface="Garamond" charset="0"/>
                        </a:rPr>
                        <a:t>true/false</a:t>
                      </a:r>
                    </a:p>
                    <a:p>
                      <a:pPr marL="742950" lvl="1" indent="-285750">
                        <a:buFont typeface="Arial" charset="0"/>
                        <a:buChar char="•"/>
                      </a:pPr>
                      <a:r>
                        <a:rPr lang="en-US">
                          <a:latin typeface="Garamond" charset="0"/>
                          <a:ea typeface="Garamond" charset="0"/>
                          <a:cs typeface="Garamond" charset="0"/>
                        </a:rPr>
                        <a:t>yes/no</a:t>
                      </a:r>
                    </a:p>
                    <a:p>
                      <a:pPr marL="742950" lvl="1" indent="-285750">
                        <a:buFont typeface="Arial" charset="0"/>
                        <a:buChar char="•"/>
                      </a:pPr>
                      <a:r>
                        <a:rPr lang="en-US">
                          <a:latin typeface="Garamond" charset="0"/>
                          <a:ea typeface="Garamond" charset="0"/>
                          <a:cs typeface="Garamond" charset="0"/>
                        </a:rPr>
                        <a:t>pass/fail</a:t>
                      </a:r>
                    </a:p>
                    <a:p>
                      <a:pPr marL="0" lvl="0" indent="0">
                        <a:buFont typeface="Arial" charset="0"/>
                        <a:buNone/>
                      </a:pPr>
                      <a:r>
                        <a:rPr lang="en-US">
                          <a:latin typeface="Garamond" charset="0"/>
                          <a:ea typeface="Garamond" charset="0"/>
                          <a:cs typeface="Garamond" charset="0"/>
                        </a:rPr>
                        <a:t>Characteristics</a:t>
                      </a:r>
                    </a:p>
                    <a:p>
                      <a:pPr marL="742950" lvl="1" indent="-285750">
                        <a:buFont typeface="Arial" charset="0"/>
                        <a:buChar char="•"/>
                      </a:pPr>
                      <a:r>
                        <a:rPr lang="en-US">
                          <a:latin typeface="Garamond" charset="0"/>
                          <a:ea typeface="Garamond" charset="0"/>
                          <a:cs typeface="Garamond" charset="0"/>
                        </a:rPr>
                        <a:t>Only two possible values,</a:t>
                      </a:r>
                      <a:r>
                        <a:rPr lang="en-US" baseline="0">
                          <a:latin typeface="Garamond" charset="0"/>
                          <a:ea typeface="Garamond" charset="0"/>
                          <a:cs typeface="Garamond" charset="0"/>
                        </a:rPr>
                        <a:t> </a:t>
                      </a:r>
                      <a:r>
                        <a:rPr lang="en-US">
                          <a:latin typeface="Garamond" charset="0"/>
                          <a:ea typeface="Garamond" charset="0"/>
                          <a:cs typeface="Garamond" charset="0"/>
                        </a:rPr>
                        <a:t>usually polar</a:t>
                      </a:r>
                      <a:r>
                        <a:rPr lang="en-US" baseline="0">
                          <a:latin typeface="Garamond" charset="0"/>
                          <a:ea typeface="Garamond" charset="0"/>
                          <a:cs typeface="Garamond" charset="0"/>
                        </a:rPr>
                        <a:t> opposites</a:t>
                      </a:r>
                    </a:p>
                    <a:p>
                      <a:pPr marL="742950" lvl="1" indent="-285750">
                        <a:buFont typeface="Arial" charset="0"/>
                        <a:buChar char="•"/>
                      </a:pPr>
                      <a:r>
                        <a:rPr lang="en-US" baseline="0">
                          <a:latin typeface="Garamond" charset="0"/>
                          <a:ea typeface="Garamond" charset="0"/>
                          <a:cs typeface="Garamond" charset="0"/>
                        </a:rPr>
                        <a:t>no order</a:t>
                      </a:r>
                    </a:p>
                    <a:p>
                      <a:pPr marL="285750" lvl="0" indent="-285750">
                        <a:buFont typeface="Arial" charset="0"/>
                        <a:buChar char="•"/>
                      </a:pPr>
                      <a:r>
                        <a:rPr lang="en-US" baseline="0">
                          <a:latin typeface="Garamond" charset="0"/>
                          <a:ea typeface="Garamond" charset="0"/>
                          <a:cs typeface="Garamond" charset="0"/>
                        </a:rPr>
                        <a:t>Statistical analyses</a:t>
                      </a:r>
                    </a:p>
                    <a:p>
                      <a:pPr marL="742950" lvl="1" indent="-285750">
                        <a:buFont typeface="Arial" charset="0"/>
                        <a:buChar char="•"/>
                      </a:pPr>
                      <a:r>
                        <a:rPr lang="en-US">
                          <a:latin typeface="Garamond" charset="0"/>
                          <a:ea typeface="Garamond" charset="0"/>
                          <a:cs typeface="Garamond" charset="0"/>
                        </a:rPr>
                        <a:t>logistic</a:t>
                      </a:r>
                      <a:r>
                        <a:rPr lang="en-US" baseline="0">
                          <a:latin typeface="Garamond" charset="0"/>
                          <a:ea typeface="Garamond" charset="0"/>
                          <a:cs typeface="Garamond" charset="0"/>
                        </a:rPr>
                        <a:t> regression, mode, chi-squared, etc.</a:t>
                      </a:r>
                      <a:endParaRPr lang="en-US"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charset="0"/>
                        <a:buNone/>
                      </a:pPr>
                      <a:r>
                        <a:rPr lang="en-US">
                          <a:latin typeface="Garamond" charset="0"/>
                          <a:ea typeface="Garamond" charset="0"/>
                          <a:cs typeface="Garamond" charset="0"/>
                        </a:rPr>
                        <a:t>Examples</a:t>
                      </a:r>
                    </a:p>
                    <a:p>
                      <a:pPr marL="742950" lvl="1" indent="-285750">
                        <a:buFont typeface="Arial" charset="0"/>
                        <a:buChar char="•"/>
                      </a:pPr>
                      <a:r>
                        <a:rPr lang="en-US">
                          <a:latin typeface="Garamond" charset="0"/>
                          <a:ea typeface="Garamond" charset="0"/>
                          <a:cs typeface="Garamond" charset="0"/>
                        </a:rPr>
                        <a:t>favorite</a:t>
                      </a:r>
                      <a:r>
                        <a:rPr lang="en-US" baseline="0">
                          <a:latin typeface="Garamond" charset="0"/>
                          <a:ea typeface="Garamond" charset="0"/>
                          <a:cs typeface="Garamond" charset="0"/>
                        </a:rPr>
                        <a:t> color</a:t>
                      </a:r>
                    </a:p>
                    <a:p>
                      <a:pPr marL="742950" lvl="1" indent="-285750">
                        <a:buFont typeface="Arial" charset="0"/>
                        <a:buChar char="•"/>
                      </a:pPr>
                      <a:r>
                        <a:rPr lang="en-US">
                          <a:latin typeface="Garamond" charset="0"/>
                          <a:ea typeface="Garamond" charset="0"/>
                          <a:cs typeface="Garamond" charset="0"/>
                        </a:rPr>
                        <a:t>state of birth</a:t>
                      </a:r>
                    </a:p>
                    <a:p>
                      <a:pPr marL="742950" lvl="1" indent="-285750">
                        <a:buFont typeface="Arial" charset="0"/>
                        <a:buChar char="•"/>
                      </a:pPr>
                      <a:r>
                        <a:rPr lang="en-US">
                          <a:latin typeface="Garamond" charset="0"/>
                          <a:ea typeface="Garamond" charset="0"/>
                          <a:cs typeface="Garamond" charset="0"/>
                        </a:rPr>
                        <a:t>student</a:t>
                      </a:r>
                      <a:r>
                        <a:rPr lang="en-US" baseline="0">
                          <a:latin typeface="Garamond" charset="0"/>
                          <a:ea typeface="Garamond" charset="0"/>
                          <a:cs typeface="Garamond" charset="0"/>
                        </a:rPr>
                        <a:t> ID</a:t>
                      </a:r>
                      <a:endParaRPr lang="en-US"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  <a:p>
                      <a:pPr marL="0" lvl="0" indent="0">
                        <a:buFont typeface="Arial" charset="0"/>
                        <a:buNone/>
                      </a:pPr>
                      <a:r>
                        <a:rPr lang="en-US">
                          <a:latin typeface="Garamond" charset="0"/>
                          <a:ea typeface="Garamond" charset="0"/>
                          <a:cs typeface="Garamond" charset="0"/>
                        </a:rPr>
                        <a:t>Characteristics</a:t>
                      </a:r>
                    </a:p>
                    <a:p>
                      <a:pPr marL="742950" lvl="1" indent="-285750">
                        <a:buFont typeface="Arial" charset="0"/>
                        <a:buChar char="•"/>
                      </a:pPr>
                      <a:r>
                        <a:rPr lang="en-US">
                          <a:latin typeface="Garamond" charset="0"/>
                          <a:ea typeface="Garamond" charset="0"/>
                          <a:cs typeface="Garamond" charset="0"/>
                        </a:rPr>
                        <a:t>3 or more possible values</a:t>
                      </a:r>
                    </a:p>
                    <a:p>
                      <a:pPr marL="742950" lvl="1" indent="-285750">
                        <a:buFont typeface="Arial" charset="0"/>
                        <a:buChar char="•"/>
                      </a:pPr>
                      <a:r>
                        <a:rPr lang="en-US" baseline="0">
                          <a:latin typeface="Garamond" charset="0"/>
                          <a:ea typeface="Garamond" charset="0"/>
                          <a:cs typeface="Garamond" charset="0"/>
                        </a:rPr>
                        <a:t>order is meaningless</a:t>
                      </a:r>
                    </a:p>
                    <a:p>
                      <a:pPr marL="0" lvl="0" indent="0">
                        <a:buFont typeface="Arial" charset="0"/>
                        <a:buNone/>
                      </a:pPr>
                      <a:r>
                        <a:rPr lang="en-US" baseline="0">
                          <a:latin typeface="Garamond" charset="0"/>
                          <a:ea typeface="Garamond" charset="0"/>
                          <a:cs typeface="Garamond" charset="0"/>
                        </a:rPr>
                        <a:t>Statistical analyses</a:t>
                      </a:r>
                    </a:p>
                    <a:p>
                      <a:pPr marL="742950" lvl="1" indent="-285750">
                        <a:buFont typeface="Arial" charset="0"/>
                        <a:buChar char="•"/>
                      </a:pPr>
                      <a:r>
                        <a:rPr lang="en-US">
                          <a:latin typeface="Garamond" charset="0"/>
                          <a:ea typeface="Garamond" charset="0"/>
                          <a:cs typeface="Garamond" charset="0"/>
                        </a:rPr>
                        <a:t>chi-squared test,</a:t>
                      </a:r>
                      <a:r>
                        <a:rPr lang="en-US" baseline="0">
                          <a:latin typeface="Garamond" charset="0"/>
                          <a:ea typeface="Garamond" charset="0"/>
                          <a:cs typeface="Garamond" charset="0"/>
                        </a:rPr>
                        <a:t> ANOVA, mode, etc.</a:t>
                      </a:r>
                      <a:endParaRPr lang="en-US"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charset="0"/>
                        <a:buNone/>
                      </a:pPr>
                      <a:r>
                        <a:rPr lang="en-US">
                          <a:latin typeface="Garamond" charset="0"/>
                          <a:ea typeface="Garamond" charset="0"/>
                          <a:cs typeface="Garamond" charset="0"/>
                        </a:rPr>
                        <a:t>Examples</a:t>
                      </a:r>
                    </a:p>
                    <a:p>
                      <a:pPr marL="742950" lvl="1" indent="-285750">
                        <a:buFont typeface="Arial" charset="0"/>
                        <a:buChar char="•"/>
                      </a:pPr>
                      <a:r>
                        <a:rPr lang="en-US">
                          <a:latin typeface="Garamond" charset="0"/>
                          <a:ea typeface="Garamond" charset="0"/>
                          <a:cs typeface="Garamond" charset="0"/>
                        </a:rPr>
                        <a:t>agreement statements</a:t>
                      </a:r>
                    </a:p>
                    <a:p>
                      <a:pPr marL="742950" lvl="1" indent="-285750">
                        <a:buFont typeface="Arial" charset="0"/>
                        <a:buChar char="•"/>
                      </a:pPr>
                      <a:r>
                        <a:rPr lang="en-US">
                          <a:latin typeface="Garamond" charset="0"/>
                          <a:ea typeface="Garamond" charset="0"/>
                          <a:cs typeface="Garamond" charset="0"/>
                        </a:rPr>
                        <a:t>rankings</a:t>
                      </a:r>
                    </a:p>
                    <a:p>
                      <a:pPr marL="0" lvl="0" indent="0">
                        <a:buFont typeface="Arial" charset="0"/>
                        <a:buNone/>
                      </a:pPr>
                      <a:endParaRPr lang="en-US"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  <a:p>
                      <a:pPr marL="0" lvl="0" indent="0">
                        <a:buFont typeface="Arial" charset="0"/>
                        <a:buNone/>
                      </a:pPr>
                      <a:r>
                        <a:rPr lang="en-US">
                          <a:latin typeface="Garamond" charset="0"/>
                          <a:ea typeface="Garamond" charset="0"/>
                          <a:cs typeface="Garamond" charset="0"/>
                        </a:rPr>
                        <a:t>Characteristics</a:t>
                      </a:r>
                    </a:p>
                    <a:p>
                      <a:pPr marL="742950" lvl="1" indent="-285750">
                        <a:buFont typeface="Arial" charset="0"/>
                        <a:buChar char="•"/>
                      </a:pPr>
                      <a:r>
                        <a:rPr lang="en-US">
                          <a:latin typeface="Garamond" charset="0"/>
                          <a:ea typeface="Garamond" charset="0"/>
                          <a:cs typeface="Garamond" charset="0"/>
                        </a:rPr>
                        <a:t>2</a:t>
                      </a:r>
                      <a:r>
                        <a:rPr lang="en-US" baseline="0">
                          <a:latin typeface="Garamond" charset="0"/>
                          <a:ea typeface="Garamond" charset="0"/>
                          <a:cs typeface="Garamond" charset="0"/>
                        </a:rPr>
                        <a:t> or more values</a:t>
                      </a:r>
                      <a:endParaRPr lang="en-US"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  <a:p>
                      <a:pPr marL="742950" lvl="1" indent="-285750">
                        <a:buFont typeface="Arial" charset="0"/>
                        <a:buChar char="•"/>
                      </a:pPr>
                      <a:r>
                        <a:rPr lang="en-US" baseline="0">
                          <a:latin typeface="Garamond" charset="0"/>
                          <a:ea typeface="Garamond" charset="0"/>
                          <a:cs typeface="Garamond" charset="0"/>
                        </a:rPr>
                        <a:t>order has meaning, but arbitrary distance between</a:t>
                      </a:r>
                    </a:p>
                    <a:p>
                      <a:pPr marL="0" lvl="0" indent="0">
                        <a:buFont typeface="Arial" charset="0"/>
                        <a:buNone/>
                      </a:pPr>
                      <a:r>
                        <a:rPr lang="en-US" baseline="0">
                          <a:latin typeface="Garamond" charset="0"/>
                          <a:ea typeface="Garamond" charset="0"/>
                          <a:cs typeface="Garamond" charset="0"/>
                        </a:rPr>
                        <a:t>Statistical analyses</a:t>
                      </a:r>
                    </a:p>
                    <a:p>
                      <a:pPr marL="742950" lvl="1" indent="-285750">
                        <a:buFont typeface="Arial" charset="0"/>
                        <a:buChar char="•"/>
                      </a:pPr>
                      <a:r>
                        <a:rPr lang="en-US">
                          <a:latin typeface="Garamond" charset="0"/>
                          <a:ea typeface="Garamond" charset="0"/>
                          <a:cs typeface="Garamond" charset="0"/>
                        </a:rPr>
                        <a:t>chi-squared test,</a:t>
                      </a:r>
                      <a:r>
                        <a:rPr lang="en-US" baseline="0">
                          <a:latin typeface="Garamond" charset="0"/>
                          <a:ea typeface="Garamond" charset="0"/>
                          <a:cs typeface="Garamond" charset="0"/>
                        </a:rPr>
                        <a:t> ANOVA</a:t>
                      </a:r>
                      <a:endParaRPr lang="en-US"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Categorical Data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89" y="4651189"/>
            <a:ext cx="1448572" cy="14697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637" y="4457022"/>
            <a:ext cx="2862217" cy="18146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031" y="4601412"/>
            <a:ext cx="2391119" cy="15329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444" y="4548175"/>
            <a:ext cx="2609956" cy="1572733"/>
          </a:xfrm>
          <a:prstGeom prst="rect">
            <a:avLst/>
          </a:prstGeom>
        </p:spPr>
      </p:pic>
      <p:sp>
        <p:nvSpPr>
          <p:cNvPr id="10" name="Slide Number Placeholder 1"/>
          <p:cNvSpPr txBox="1">
            <a:spLocks/>
          </p:cNvSpPr>
          <p:nvPr/>
        </p:nvSpPr>
        <p:spPr>
          <a:xfrm>
            <a:off x="11355966" y="6365588"/>
            <a:ext cx="65099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mtClean="0">
                <a:latin typeface="Optima" charset="0"/>
                <a:ea typeface="Optima" charset="0"/>
                <a:cs typeface="Optima" charset="0"/>
              </a:rPr>
              <a:t>13</a:t>
            </a:r>
            <a:endParaRPr lang="en-US" dirty="0">
              <a:latin typeface="Optima" charset="0"/>
              <a:ea typeface="Optima" charset="0"/>
              <a:cs typeface="Opti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34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Quantitative Data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2613797"/>
              </p:ext>
            </p:extLst>
          </p:nvPr>
        </p:nvGraphicFramePr>
        <p:xfrm>
          <a:off x="609600" y="1211730"/>
          <a:ext cx="10972800" cy="320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86400"/>
                <a:gridCol w="5486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Garamond" charset="0"/>
                          <a:ea typeface="Garamond" charset="0"/>
                          <a:cs typeface="Garamond" charset="0"/>
                        </a:rPr>
                        <a:t>Discrete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Garamond" charset="0"/>
                          <a:ea typeface="Garamond" charset="0"/>
                          <a:cs typeface="Garamond" charset="0"/>
                        </a:rPr>
                        <a:t>Continuous</a:t>
                      </a:r>
                    </a:p>
                  </a:txBody>
                  <a:tcPr/>
                </a:tc>
              </a:tr>
              <a:tr h="2653254">
                <a:tc>
                  <a:txBody>
                    <a:bodyPr/>
                    <a:lstStyle/>
                    <a:p>
                      <a:pPr marL="0" indent="0">
                        <a:buFont typeface="Arial" charset="0"/>
                        <a:buNone/>
                      </a:pPr>
                      <a:r>
                        <a:rPr lang="en-US">
                          <a:latin typeface="Garamond" charset="0"/>
                          <a:ea typeface="Garamond" charset="0"/>
                          <a:cs typeface="Garamond" charset="0"/>
                        </a:rPr>
                        <a:t>Examples</a:t>
                      </a:r>
                    </a:p>
                    <a:p>
                      <a:pPr marL="742950" lvl="1" indent="-285750">
                        <a:buFont typeface="Arial" charset="0"/>
                        <a:buChar char="•"/>
                      </a:pPr>
                      <a:r>
                        <a:rPr lang="en-US">
                          <a:latin typeface="Garamond" charset="0"/>
                          <a:ea typeface="Garamond" charset="0"/>
                          <a:cs typeface="Garamond" charset="0"/>
                        </a:rPr>
                        <a:t>how many times times</a:t>
                      </a:r>
                      <a:r>
                        <a:rPr lang="en-US" baseline="0">
                          <a:latin typeface="Garamond" charset="0"/>
                          <a:ea typeface="Garamond" charset="0"/>
                          <a:cs typeface="Garamond" charset="0"/>
                        </a:rPr>
                        <a:t> something happened</a:t>
                      </a:r>
                    </a:p>
                    <a:p>
                      <a:pPr marL="742950" lvl="1" indent="-285750">
                        <a:buFont typeface="Arial" charset="0"/>
                        <a:buChar char="•"/>
                      </a:pPr>
                      <a:r>
                        <a:rPr lang="en-US" baseline="0">
                          <a:latin typeface="Garamond" charset="0"/>
                          <a:ea typeface="Garamond" charset="0"/>
                          <a:cs typeface="Garamond" charset="0"/>
                        </a:rPr>
                        <a:t>how many people</a:t>
                      </a:r>
                    </a:p>
                    <a:p>
                      <a:pPr marL="742950" lvl="1" indent="-285750">
                        <a:buFont typeface="Arial" charset="0"/>
                        <a:buChar char="•"/>
                      </a:pPr>
                      <a:r>
                        <a:rPr lang="en-US" baseline="0">
                          <a:latin typeface="Garamond" charset="0"/>
                          <a:ea typeface="Garamond" charset="0"/>
                          <a:cs typeface="Garamond" charset="0"/>
                        </a:rPr>
                        <a:t>anything with counting</a:t>
                      </a:r>
                      <a:endParaRPr lang="en-US"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  <a:p>
                      <a:pPr marL="0" lvl="0" indent="0">
                        <a:buFont typeface="Arial" charset="0"/>
                        <a:buNone/>
                      </a:pPr>
                      <a:r>
                        <a:rPr lang="en-US">
                          <a:latin typeface="Garamond" charset="0"/>
                          <a:ea typeface="Garamond" charset="0"/>
                          <a:cs typeface="Garamond" charset="0"/>
                        </a:rPr>
                        <a:t>Characteristics</a:t>
                      </a:r>
                    </a:p>
                    <a:p>
                      <a:pPr marL="742950" lvl="1" indent="-285750">
                        <a:buFont typeface="Arial" charset="0"/>
                        <a:buChar char="•"/>
                      </a:pPr>
                      <a:r>
                        <a:rPr lang="en-US">
                          <a:latin typeface="Garamond" charset="0"/>
                          <a:ea typeface="Garamond" charset="0"/>
                          <a:cs typeface="Garamond" charset="0"/>
                        </a:rPr>
                        <a:t>numeric data only</a:t>
                      </a:r>
                    </a:p>
                    <a:p>
                      <a:pPr marL="742950" lvl="1" indent="-285750">
                        <a:buFont typeface="Arial" charset="0"/>
                        <a:buChar char="•"/>
                      </a:pPr>
                      <a:r>
                        <a:rPr lang="en-US" baseline="0">
                          <a:latin typeface="Garamond" charset="0"/>
                          <a:ea typeface="Garamond" charset="0"/>
                          <a:cs typeface="Garamond" charset="0"/>
                        </a:rPr>
                        <a:t>usually no fractions, decimals</a:t>
                      </a:r>
                    </a:p>
                    <a:p>
                      <a:pPr marL="285750" lvl="0" indent="-285750">
                        <a:buFont typeface="Arial" charset="0"/>
                        <a:buChar char="•"/>
                      </a:pPr>
                      <a:r>
                        <a:rPr lang="en-US" baseline="0">
                          <a:latin typeface="Garamond" charset="0"/>
                          <a:ea typeface="Garamond" charset="0"/>
                          <a:cs typeface="Garamond" charset="0"/>
                        </a:rPr>
                        <a:t>Statistical analyses</a:t>
                      </a:r>
                    </a:p>
                    <a:p>
                      <a:pPr marL="742950" lvl="1" indent="-285750">
                        <a:buFont typeface="Arial" charset="0"/>
                        <a:buChar char="•"/>
                      </a:pPr>
                      <a:r>
                        <a:rPr lang="en-US">
                          <a:latin typeface="Garamond" charset="0"/>
                          <a:ea typeface="Garamond" charset="0"/>
                          <a:cs typeface="Garamond" charset="0"/>
                        </a:rPr>
                        <a:t>average, standard deviation, linear regression, correlation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charset="0"/>
                        <a:buNone/>
                      </a:pPr>
                      <a:r>
                        <a:rPr lang="en-US">
                          <a:latin typeface="Garamond" charset="0"/>
                          <a:ea typeface="Garamond" charset="0"/>
                          <a:cs typeface="Garamond" charset="0"/>
                        </a:rPr>
                        <a:t>Examples</a:t>
                      </a:r>
                    </a:p>
                    <a:p>
                      <a:pPr marL="742950" lvl="1" indent="-285750">
                        <a:buFont typeface="Arial" charset="0"/>
                        <a:buChar char="•"/>
                      </a:pPr>
                      <a:r>
                        <a:rPr lang="en-US">
                          <a:latin typeface="Garamond" charset="0"/>
                          <a:ea typeface="Garamond" charset="0"/>
                          <a:cs typeface="Garamond" charset="0"/>
                        </a:rPr>
                        <a:t>height, weight, size, speech</a:t>
                      </a:r>
                    </a:p>
                    <a:p>
                      <a:pPr marL="742950" lvl="1" indent="-285750">
                        <a:buFont typeface="Arial" charset="0"/>
                        <a:buChar char="•"/>
                      </a:pPr>
                      <a:r>
                        <a:rPr lang="en-US" baseline="0">
                          <a:latin typeface="Garamond" charset="0"/>
                          <a:ea typeface="Garamond" charset="0"/>
                          <a:cs typeface="Garamond" charset="0"/>
                        </a:rPr>
                        <a:t>latitude, longitutde</a:t>
                      </a:r>
                    </a:p>
                    <a:p>
                      <a:pPr marL="742950" lvl="1" indent="-285750">
                        <a:buFont typeface="Arial" charset="0"/>
                        <a:buChar char="•"/>
                      </a:pPr>
                      <a:endParaRPr lang="en-US" baseline="0"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  <a:p>
                      <a:pPr marL="0" lvl="0" indent="0">
                        <a:buFont typeface="Arial" charset="0"/>
                        <a:buNone/>
                      </a:pPr>
                      <a:r>
                        <a:rPr lang="en-US">
                          <a:latin typeface="Garamond" charset="0"/>
                          <a:ea typeface="Garamond" charset="0"/>
                          <a:cs typeface="Garamond" charset="0"/>
                        </a:rPr>
                        <a:t>Characteristics</a:t>
                      </a:r>
                    </a:p>
                    <a:p>
                      <a:pPr marL="742950" lvl="1" indent="-285750">
                        <a:buFont typeface="Arial" charset="0"/>
                        <a:buChar char="•"/>
                      </a:pPr>
                      <a:r>
                        <a:rPr lang="en-US">
                          <a:latin typeface="Garamond" charset="0"/>
                          <a:ea typeface="Garamond" charset="0"/>
                          <a:cs typeface="Garamond" charset="0"/>
                        </a:rPr>
                        <a:t>any number is permissible</a:t>
                      </a:r>
                    </a:p>
                    <a:p>
                      <a:pPr marL="742950" lvl="1" indent="-285750">
                        <a:buFont typeface="Arial" charset="0"/>
                        <a:buChar char="•"/>
                      </a:pPr>
                      <a:r>
                        <a:rPr lang="en-US" baseline="0">
                          <a:latin typeface="Garamond" charset="0"/>
                          <a:ea typeface="Garamond" charset="0"/>
                          <a:cs typeface="Garamond" charset="0"/>
                        </a:rPr>
                        <a:t>sometimes no duplicates are allowed</a:t>
                      </a:r>
                    </a:p>
                    <a:p>
                      <a:pPr marL="0" lvl="0" indent="0">
                        <a:buFont typeface="Arial" charset="0"/>
                        <a:buNone/>
                      </a:pPr>
                      <a:r>
                        <a:rPr lang="en-US" baseline="0">
                          <a:latin typeface="Garamond" charset="0"/>
                          <a:ea typeface="Garamond" charset="0"/>
                          <a:cs typeface="Garamond" charset="0"/>
                        </a:rPr>
                        <a:t>Statistical analyses</a:t>
                      </a:r>
                    </a:p>
                    <a:p>
                      <a:pPr marL="742950" lvl="1" indent="-285750">
                        <a:buFont typeface="Arial" charset="0"/>
                        <a:buChar char="•"/>
                      </a:pPr>
                      <a:r>
                        <a:rPr lang="en-US">
                          <a:latin typeface="Garamond" charset="0"/>
                          <a:ea typeface="Garamond" charset="0"/>
                          <a:cs typeface="Garamond" charset="0"/>
                        </a:rPr>
                        <a:t>(pretty much) same as discrete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343665"/>
            <a:ext cx="4022726" cy="18803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326" y="4141665"/>
            <a:ext cx="3140074" cy="20426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779" y="4290597"/>
            <a:ext cx="2463799" cy="1893718"/>
          </a:xfrm>
          <a:prstGeom prst="rect">
            <a:avLst/>
          </a:prstGeom>
        </p:spPr>
      </p:pic>
      <p:sp>
        <p:nvSpPr>
          <p:cNvPr id="11" name="Slide Number Placeholder 1"/>
          <p:cNvSpPr txBox="1">
            <a:spLocks/>
          </p:cNvSpPr>
          <p:nvPr/>
        </p:nvSpPr>
        <p:spPr>
          <a:xfrm>
            <a:off x="11355966" y="6365588"/>
            <a:ext cx="65099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latin typeface="Optima" charset="0"/>
                <a:ea typeface="Optima" charset="0"/>
                <a:cs typeface="Optima" charset="0"/>
              </a:rPr>
              <a:t>14</a:t>
            </a:r>
            <a:endParaRPr lang="en-US" dirty="0">
              <a:latin typeface="Optima" charset="0"/>
              <a:ea typeface="Optima" charset="0"/>
              <a:cs typeface="Opti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76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4E2E3C-FF33-FC45-91A9-BDC48E1E835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of two options</a:t>
            </a:r>
          </a:p>
          <a:p>
            <a:r>
              <a:rPr lang="en-US" dirty="0"/>
              <a:t>Options are usually polar opposites, but not necessarily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Examples</a:t>
            </a:r>
          </a:p>
          <a:p>
            <a:r>
              <a:rPr lang="en-US" dirty="0"/>
              <a:t>Pass/fail, yes/no, true/false</a:t>
            </a:r>
          </a:p>
          <a:p>
            <a:r>
              <a:rPr lang="en-US" dirty="0"/>
              <a:t>Can still be meaningful:</a:t>
            </a:r>
          </a:p>
          <a:p>
            <a:pPr lvl="1"/>
            <a:r>
              <a:rPr lang="en-US" dirty="0"/>
              <a:t>Presence of cancer</a:t>
            </a:r>
          </a:p>
          <a:p>
            <a:pPr lvl="1"/>
            <a:r>
              <a:rPr lang="en-US" dirty="0"/>
              <a:t>Is located within 5 miles of a river</a:t>
            </a:r>
          </a:p>
          <a:p>
            <a:pPr lvl="1"/>
            <a:r>
              <a:rPr lang="en-US" dirty="0"/>
              <a:t>Is connected to some entity</a:t>
            </a:r>
          </a:p>
          <a:p>
            <a:pPr lvl="1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573" y="1460089"/>
            <a:ext cx="6189898" cy="371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73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4E2E3C-FF33-FC45-91A9-BDC48E1E835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Nominal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One of 3+ options</a:t>
            </a:r>
          </a:p>
          <a:p>
            <a:r>
              <a:rPr lang="en-US" dirty="0"/>
              <a:t>Order is arbitrary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Examples</a:t>
            </a:r>
            <a:endParaRPr lang="en-US" dirty="0"/>
          </a:p>
          <a:p>
            <a:r>
              <a:rPr lang="en-US" dirty="0"/>
              <a:t>Usually text/word-based:</a:t>
            </a:r>
          </a:p>
          <a:p>
            <a:pPr lvl="1"/>
            <a:r>
              <a:rPr lang="en-US" dirty="0"/>
              <a:t>favorite color</a:t>
            </a:r>
          </a:p>
          <a:p>
            <a:pPr lvl="1"/>
            <a:r>
              <a:rPr lang="en-US" dirty="0"/>
              <a:t>blood type</a:t>
            </a:r>
          </a:p>
          <a:p>
            <a:pPr lvl="1"/>
            <a:r>
              <a:rPr lang="en-US" dirty="0"/>
              <a:t>name of author</a:t>
            </a:r>
          </a:p>
          <a:p>
            <a:pPr lvl="1"/>
            <a:r>
              <a:rPr lang="en-US" dirty="0"/>
              <a:t>part of speech</a:t>
            </a:r>
          </a:p>
          <a:p>
            <a:pPr lvl="1"/>
            <a:r>
              <a:rPr lang="en-US" dirty="0"/>
              <a:t>state of birth</a:t>
            </a:r>
          </a:p>
          <a:p>
            <a:r>
              <a:rPr lang="en-US" dirty="0"/>
              <a:t>Can be numeric</a:t>
            </a:r>
          </a:p>
          <a:p>
            <a:pPr lvl="1"/>
            <a:r>
              <a:rPr lang="en-US" dirty="0"/>
              <a:t>ID number</a:t>
            </a:r>
          </a:p>
          <a:p>
            <a:pPr lvl="1"/>
            <a:r>
              <a:rPr lang="en-US" dirty="0"/>
              <a:t>number on a uniform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7362" y="315884"/>
            <a:ext cx="4473038" cy="28359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477" y="570898"/>
            <a:ext cx="2131943" cy="21630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878" y="3335326"/>
            <a:ext cx="3807896" cy="24412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774" y="3412944"/>
            <a:ext cx="379362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17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4E2E3C-FF33-FC45-91A9-BDC48E1E835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Ordinal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Has properties of categorical and continuous data</a:t>
            </a:r>
          </a:p>
          <a:p>
            <a:r>
              <a:rPr lang="en-US" dirty="0"/>
              <a:t>One of several options, but with a meaningful order</a:t>
            </a:r>
          </a:p>
          <a:p>
            <a:pPr lvl="1"/>
            <a:r>
              <a:rPr lang="en-US" dirty="0"/>
              <a:t>Difference between values is arbitrary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Examples</a:t>
            </a:r>
            <a:endParaRPr lang="en-US" dirty="0"/>
          </a:p>
          <a:p>
            <a:r>
              <a:rPr lang="en-US" dirty="0"/>
              <a:t>Answers to questionnaires</a:t>
            </a:r>
          </a:p>
          <a:p>
            <a:r>
              <a:rPr lang="en-US" dirty="0"/>
              <a:t>Rank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973" y="1316924"/>
            <a:ext cx="7270955" cy="427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7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4E2E3C-FF33-FC45-91A9-BDC48E1E835D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Discrete/Count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Numeric data only, but only positive, whole numbers</a:t>
            </a:r>
          </a:p>
          <a:p>
            <a:pPr lvl="1"/>
            <a:r>
              <a:rPr lang="en-US" dirty="0"/>
              <a:t>no fractions, decimals, etc.</a:t>
            </a:r>
          </a:p>
          <a:p>
            <a:r>
              <a:rPr lang="en-US" dirty="0"/>
              <a:t>Some basic math allowed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Examples</a:t>
            </a:r>
            <a:endParaRPr lang="en-US" dirty="0"/>
          </a:p>
          <a:p>
            <a:r>
              <a:rPr lang="en-US" dirty="0"/>
              <a:t>anything with counting</a:t>
            </a:r>
          </a:p>
          <a:p>
            <a:r>
              <a:rPr lang="en-US" dirty="0"/>
              <a:t>number of times a word occurs in a text</a:t>
            </a:r>
          </a:p>
          <a:p>
            <a:r>
              <a:rPr lang="en-US" dirty="0"/>
              <a:t>number of transactions between two groups</a:t>
            </a:r>
          </a:p>
          <a:p>
            <a:r>
              <a:rPr lang="en-US" dirty="0"/>
              <a:t>number of times some event occurred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279" y="1209368"/>
            <a:ext cx="7106090" cy="473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74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4E2E3C-FF33-FC45-91A9-BDC48E1E835D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Measurements generally</a:t>
            </a:r>
          </a:p>
          <a:p>
            <a:r>
              <a:rPr lang="en-US" dirty="0"/>
              <a:t>Any number is allowed</a:t>
            </a:r>
          </a:p>
          <a:p>
            <a:pPr lvl="1"/>
            <a:r>
              <a:rPr lang="en-US" dirty="0"/>
              <a:t>negatives and fractions are fine</a:t>
            </a:r>
          </a:p>
          <a:p>
            <a:r>
              <a:rPr lang="en-US" dirty="0"/>
              <a:t>With better instruments, a more precise value is possible</a:t>
            </a:r>
          </a:p>
          <a:p>
            <a:pPr lvl="1"/>
            <a:r>
              <a:rPr lang="en-US" dirty="0"/>
              <a:t>Theoretically, no two values are the same</a:t>
            </a:r>
          </a:p>
          <a:p>
            <a:pPr marL="0" indent="0">
              <a:buNone/>
            </a:pPr>
            <a:r>
              <a:rPr lang="en-US" b="1" dirty="0"/>
              <a:t>Examples</a:t>
            </a:r>
            <a:endParaRPr lang="en-US" dirty="0"/>
          </a:p>
          <a:p>
            <a:r>
              <a:rPr lang="en-US" dirty="0"/>
              <a:t>Speed, height, size, distance, coordinates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6302" y="2438909"/>
            <a:ext cx="3578431" cy="3578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633" y="435083"/>
            <a:ext cx="2794000" cy="279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633" y="370012"/>
            <a:ext cx="4483100" cy="2095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5311" y="3415412"/>
            <a:ext cx="3347168" cy="217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00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What you can do with a clean dataset</a:t>
            </a:r>
          </a:p>
          <a:p>
            <a:pPr lvl="1"/>
            <a:r>
              <a:rPr lang="en-US"/>
              <a:t>Introduction to statistical software JMP (“jump”)</a:t>
            </a:r>
          </a:p>
          <a:p>
            <a:pPr lvl="1"/>
            <a:r>
              <a:rPr lang="en-US"/>
              <a:t>Visualizations</a:t>
            </a:r>
          </a:p>
          <a:p>
            <a:r>
              <a:rPr lang="en-US"/>
              <a:t>Turning text to data</a:t>
            </a:r>
          </a:p>
          <a:p>
            <a:pPr lvl="1"/>
            <a:r>
              <a:rPr lang="en-US"/>
              <a:t>what is a primary source</a:t>
            </a:r>
          </a:p>
          <a:p>
            <a:pPr lvl="1"/>
            <a:r>
              <a:rPr lang="en-US"/>
              <a:t>how to set up a spreadsheet</a:t>
            </a:r>
          </a:p>
          <a:p>
            <a:pPr lvl="1"/>
            <a:r>
              <a:rPr lang="en-US"/>
              <a:t>data types</a:t>
            </a:r>
          </a:p>
          <a:p>
            <a:r>
              <a:rPr lang="en-US"/>
              <a:t>Back to JMP</a:t>
            </a:r>
          </a:p>
          <a:p>
            <a:r>
              <a:rPr lang="en-US"/>
              <a:t>Discussion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to expect?</a:t>
            </a:r>
          </a:p>
        </p:txBody>
      </p:sp>
      <p:sp>
        <p:nvSpPr>
          <p:cNvPr id="6" name="Slide Number Placeholder 1"/>
          <p:cNvSpPr txBox="1">
            <a:spLocks/>
          </p:cNvSpPr>
          <p:nvPr/>
        </p:nvSpPr>
        <p:spPr>
          <a:xfrm>
            <a:off x="11355966" y="6365588"/>
            <a:ext cx="65099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F4E2E3C-FF33-FC45-91A9-BDC48E1E835D}" type="slidenum">
              <a:rPr lang="en-US" smtClean="0">
                <a:latin typeface="Optima" charset="0"/>
                <a:ea typeface="Optima" charset="0"/>
                <a:cs typeface="Optima" charset="0"/>
              </a:rPr>
              <a:pPr algn="r"/>
              <a:t>2</a:t>
            </a:fld>
            <a:endParaRPr lang="en-US" dirty="0">
              <a:latin typeface="Optima" charset="0"/>
              <a:ea typeface="Optima" charset="0"/>
              <a:cs typeface="Opti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4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types: summary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632793" y="1520119"/>
            <a:ext cx="2081463" cy="7284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Categorical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502228" y="1520119"/>
            <a:ext cx="2081463" cy="7284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Quantitative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626982" y="3296369"/>
            <a:ext cx="1451852" cy="51592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Binary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947599" y="4127328"/>
            <a:ext cx="1451852" cy="51592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Nominal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338107" y="3296369"/>
            <a:ext cx="1451852" cy="51592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Ordinal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674575" y="4127328"/>
            <a:ext cx="1451852" cy="51592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Discrete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49232" y="3296369"/>
            <a:ext cx="1451852" cy="51592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Continuous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477254" y="2357907"/>
            <a:ext cx="733927" cy="8301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340361" y="2341621"/>
            <a:ext cx="733927" cy="830179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137762" y="2356414"/>
            <a:ext cx="731520" cy="8321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998462" y="2365624"/>
            <a:ext cx="731520" cy="8321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664488" y="2355078"/>
            <a:ext cx="2195" cy="15815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542960" y="2341621"/>
            <a:ext cx="2195" cy="15815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626983" y="5163122"/>
            <a:ext cx="6874101" cy="0"/>
          </a:xfrm>
          <a:prstGeom prst="straightConnector1">
            <a:avLst/>
          </a:prstGeom>
          <a:ln w="66675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069447" y="5317837"/>
            <a:ext cx="143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latin typeface="Garamond" charset="0"/>
                <a:ea typeface="Garamond" charset="0"/>
                <a:cs typeface="Garamond" charset="0"/>
              </a:rPr>
              <a:t>More specific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26982" y="5317837"/>
            <a:ext cx="143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Garamond" charset="0"/>
                <a:ea typeface="Garamond" charset="0"/>
                <a:cs typeface="Garamond" charset="0"/>
              </a:rPr>
              <a:t>More general</a:t>
            </a:r>
          </a:p>
        </p:txBody>
      </p:sp>
      <p:sp>
        <p:nvSpPr>
          <p:cNvPr id="23" name="Slide Number Placeholder 1"/>
          <p:cNvSpPr txBox="1">
            <a:spLocks/>
          </p:cNvSpPr>
          <p:nvPr/>
        </p:nvSpPr>
        <p:spPr>
          <a:xfrm>
            <a:off x="11355966" y="6365588"/>
            <a:ext cx="65099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latin typeface="Optima" charset="0"/>
                <a:ea typeface="Optima" charset="0"/>
                <a:cs typeface="Optima" charset="0"/>
              </a:rPr>
              <a:t>15</a:t>
            </a:r>
            <a:endParaRPr lang="en-US" dirty="0">
              <a:latin typeface="Optima" charset="0"/>
              <a:ea typeface="Optima" charset="0"/>
              <a:cs typeface="Opti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32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Generalizing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defTabSz="914400">
              <a:spcBef>
                <a:spcPts val="0"/>
              </a:spcBef>
            </a:pPr>
            <a:r>
              <a:rPr lang="en-US"/>
              <a:t>Given non-binary data, you can always go more general.</a:t>
            </a:r>
          </a:p>
          <a:p>
            <a:pPr lvl="1" defTabSz="914400">
              <a:spcBef>
                <a:spcPts val="0"/>
              </a:spcBef>
            </a:pPr>
            <a:endParaRPr lang="en-US"/>
          </a:p>
          <a:p>
            <a:pPr defTabSz="914400">
              <a:spcBef>
                <a:spcPts val="0"/>
              </a:spcBef>
            </a:pPr>
            <a:r>
              <a:rPr lang="en-US"/>
              <a:t>Example: height</a:t>
            </a:r>
          </a:p>
          <a:p>
            <a:pPr lvl="1" defTabSz="914400">
              <a:spcBef>
                <a:spcPts val="0"/>
              </a:spcBef>
            </a:pPr>
            <a:r>
              <a:rPr lang="en-US"/>
              <a:t>continuous: micrometers</a:t>
            </a:r>
          </a:p>
          <a:p>
            <a:pPr lvl="1" defTabSz="914400">
              <a:spcBef>
                <a:spcPts val="0"/>
              </a:spcBef>
            </a:pPr>
            <a:r>
              <a:rPr lang="en-US"/>
              <a:t>discrete: feet and inches</a:t>
            </a:r>
          </a:p>
          <a:p>
            <a:pPr lvl="1" defTabSz="914400">
              <a:spcBef>
                <a:spcPts val="0"/>
              </a:spcBef>
            </a:pPr>
            <a:r>
              <a:rPr lang="en-US"/>
              <a:t>ordinal: short, average, tall</a:t>
            </a:r>
          </a:p>
          <a:p>
            <a:pPr lvl="1" defTabSz="914400">
              <a:spcBef>
                <a:spcPts val="0"/>
              </a:spcBef>
            </a:pPr>
            <a:r>
              <a:rPr lang="en-US"/>
              <a:t>binary: short/tall</a:t>
            </a:r>
          </a:p>
          <a:p>
            <a:pPr lvl="1" defTabSz="914400">
              <a:spcBef>
                <a:spcPts val="0"/>
              </a:spcBef>
            </a:pPr>
            <a:endParaRPr lang="en-US"/>
          </a:p>
          <a:p>
            <a:pPr defTabSz="914400">
              <a:spcBef>
                <a:spcPts val="0"/>
              </a:spcBef>
            </a:pPr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775621" y="1316924"/>
            <a:ext cx="2081463" cy="7284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Categorical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645056" y="1316924"/>
            <a:ext cx="2081463" cy="7284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Quantitative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769810" y="3093174"/>
            <a:ext cx="1451852" cy="51592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Binary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090427" y="3924133"/>
            <a:ext cx="1451852" cy="51592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Nominal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480935" y="3093174"/>
            <a:ext cx="1451852" cy="51592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Ordinal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817403" y="3924133"/>
            <a:ext cx="1451852" cy="51592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Discrete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192060" y="3093174"/>
            <a:ext cx="1451852" cy="51592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Continuous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620082" y="2154712"/>
            <a:ext cx="733927" cy="8301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8483189" y="2138426"/>
            <a:ext cx="733927" cy="830179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280590" y="2153219"/>
            <a:ext cx="731520" cy="8321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0141290" y="2162429"/>
            <a:ext cx="731520" cy="8321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807316" y="2151883"/>
            <a:ext cx="2195" cy="15815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9685788" y="2138426"/>
            <a:ext cx="2195" cy="15815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769811" y="4959927"/>
            <a:ext cx="6874101" cy="0"/>
          </a:xfrm>
          <a:prstGeom prst="straightConnector1">
            <a:avLst/>
          </a:prstGeom>
          <a:ln w="66675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212275" y="5114642"/>
            <a:ext cx="143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latin typeface="Garamond" charset="0"/>
                <a:ea typeface="Garamond" charset="0"/>
                <a:cs typeface="Garamond" charset="0"/>
              </a:rPr>
              <a:t>More specific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69810" y="5114642"/>
            <a:ext cx="143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Garamond" charset="0"/>
                <a:ea typeface="Garamond" charset="0"/>
                <a:cs typeface="Garamond" charset="0"/>
              </a:rPr>
              <a:t>More general</a:t>
            </a:r>
          </a:p>
        </p:txBody>
      </p:sp>
      <p:sp>
        <p:nvSpPr>
          <p:cNvPr id="22" name="Slide Number Placeholder 1"/>
          <p:cNvSpPr txBox="1">
            <a:spLocks/>
          </p:cNvSpPr>
          <p:nvPr/>
        </p:nvSpPr>
        <p:spPr>
          <a:xfrm>
            <a:off x="11355966" y="6365588"/>
            <a:ext cx="65099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latin typeface="Optima" charset="0"/>
                <a:ea typeface="Optima" charset="0"/>
                <a:cs typeface="Optima" charset="0"/>
              </a:rPr>
              <a:t>16</a:t>
            </a:r>
            <a:endParaRPr lang="en-US" dirty="0">
              <a:latin typeface="Optima" charset="0"/>
              <a:ea typeface="Optima" charset="0"/>
              <a:cs typeface="Opti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445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Generalizing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defTabSz="914400">
              <a:spcBef>
                <a:spcPts val="0"/>
              </a:spcBef>
            </a:pPr>
            <a:r>
              <a:rPr lang="en-US"/>
              <a:t>Information is lost</a:t>
            </a:r>
          </a:p>
          <a:p>
            <a:pPr lvl="1" defTabSz="914400">
              <a:spcBef>
                <a:spcPts val="0"/>
              </a:spcBef>
            </a:pPr>
            <a:r>
              <a:rPr lang="en-US"/>
              <a:t>but there might be a good reason</a:t>
            </a:r>
            <a:endParaRPr lang="en-US"/>
          </a:p>
          <a:p>
            <a:pPr defTabSz="914400">
              <a:spcBef>
                <a:spcPts val="0"/>
              </a:spcBef>
            </a:pPr>
            <a:endParaRPr lang="en-US"/>
          </a:p>
          <a:p>
            <a:pPr defTabSz="914400">
              <a:spcBef>
                <a:spcPts val="0"/>
              </a:spcBef>
            </a:pPr>
            <a:r>
              <a:rPr lang="en-US"/>
              <a:t>It’s a one way street</a:t>
            </a:r>
          </a:p>
          <a:p>
            <a:pPr lvl="1" defTabSz="914400">
              <a:spcBef>
                <a:spcPts val="0"/>
              </a:spcBef>
            </a:pPr>
            <a:r>
              <a:rPr lang="en-US"/>
              <a:t>It’s always better to start off as specific as possible!</a:t>
            </a:r>
          </a:p>
          <a:p>
            <a:pPr lvl="1" defTabSz="914400">
              <a:spcBef>
                <a:spcPts val="0"/>
              </a:spcBef>
            </a:pPr>
            <a:r>
              <a:rPr lang="en-US"/>
              <a:t>…unless you want to recollect data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775621" y="1316924"/>
            <a:ext cx="2081463" cy="7284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Categorical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645056" y="1316924"/>
            <a:ext cx="2081463" cy="7284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Quantitative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769810" y="3093174"/>
            <a:ext cx="1451852" cy="51592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Binary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090427" y="3924133"/>
            <a:ext cx="1451852" cy="51592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Nominal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480935" y="3093174"/>
            <a:ext cx="1451852" cy="51592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Ordinal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817403" y="3924133"/>
            <a:ext cx="1451852" cy="51592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Discrete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192060" y="3093174"/>
            <a:ext cx="1451852" cy="51592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Continuous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620082" y="2154712"/>
            <a:ext cx="733927" cy="8301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8483189" y="2138426"/>
            <a:ext cx="733927" cy="830179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280590" y="2153219"/>
            <a:ext cx="731520" cy="8321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0141290" y="2162429"/>
            <a:ext cx="731520" cy="8321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807316" y="2151883"/>
            <a:ext cx="2195" cy="15815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9685788" y="2138426"/>
            <a:ext cx="2195" cy="15815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769811" y="4959927"/>
            <a:ext cx="6874101" cy="0"/>
          </a:xfrm>
          <a:prstGeom prst="straightConnector1">
            <a:avLst/>
          </a:prstGeom>
          <a:ln w="66675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212275" y="5114642"/>
            <a:ext cx="143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latin typeface="Garamond" charset="0"/>
                <a:ea typeface="Garamond" charset="0"/>
                <a:cs typeface="Garamond" charset="0"/>
              </a:rPr>
              <a:t>More specific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69810" y="5114642"/>
            <a:ext cx="143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Garamond" charset="0"/>
                <a:ea typeface="Garamond" charset="0"/>
                <a:cs typeface="Garamond" charset="0"/>
              </a:rPr>
              <a:t>More general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273" y="4569409"/>
            <a:ext cx="2420999" cy="826173"/>
          </a:xfrm>
          <a:prstGeom prst="rect">
            <a:avLst/>
          </a:prstGeom>
        </p:spPr>
      </p:pic>
      <p:sp>
        <p:nvSpPr>
          <p:cNvPr id="22" name="Slide Number Placeholder 1"/>
          <p:cNvSpPr txBox="1">
            <a:spLocks/>
          </p:cNvSpPr>
          <p:nvPr/>
        </p:nvSpPr>
        <p:spPr>
          <a:xfrm>
            <a:off x="11355966" y="6365588"/>
            <a:ext cx="65099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mtClean="0">
                <a:latin typeface="Optima" charset="0"/>
                <a:ea typeface="Optima" charset="0"/>
                <a:cs typeface="Optima" charset="0"/>
              </a:rPr>
              <a:t>16</a:t>
            </a:r>
            <a:endParaRPr lang="en-US" dirty="0">
              <a:latin typeface="Optima" charset="0"/>
              <a:ea typeface="Optima" charset="0"/>
              <a:cs typeface="Opti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12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A Brief Walkthrough</a:t>
            </a:r>
          </a:p>
        </p:txBody>
      </p:sp>
      <p:sp>
        <p:nvSpPr>
          <p:cNvPr id="4" name="Slide Number Placeholder 1"/>
          <p:cNvSpPr txBox="1">
            <a:spLocks/>
          </p:cNvSpPr>
          <p:nvPr/>
        </p:nvSpPr>
        <p:spPr>
          <a:xfrm>
            <a:off x="11355966" y="6365588"/>
            <a:ext cx="65099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mtClean="0">
                <a:latin typeface="Optima" charset="0"/>
                <a:ea typeface="Optima" charset="0"/>
                <a:cs typeface="Optima" charset="0"/>
              </a:rPr>
              <a:t>17</a:t>
            </a:r>
            <a:endParaRPr lang="en-US" dirty="0">
              <a:latin typeface="Optima" charset="0"/>
              <a:ea typeface="Optima" charset="0"/>
              <a:cs typeface="Opti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57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46908"/>
            <a:ext cx="6982691" cy="4779256"/>
          </a:xfrm>
        </p:spPr>
        <p:txBody>
          <a:bodyPr>
            <a:normAutofit lnSpcReduction="10000"/>
          </a:bodyPr>
          <a:lstStyle/>
          <a:p>
            <a:pPr marL="342900" lvl="1" indent="-342900">
              <a:buFont typeface="Arial"/>
              <a:buChar char="•"/>
            </a:pPr>
            <a:r>
              <a:rPr lang="en-US"/>
              <a:t>Scott Nesbit, UGA Historic Preservation class, Spring 2016</a:t>
            </a:r>
          </a:p>
          <a:p>
            <a:pPr marL="342900" lvl="1" indent="-342900">
              <a:buFont typeface="Arial"/>
              <a:buChar char="•"/>
            </a:pPr>
            <a:endParaRPr lang="en-US"/>
          </a:p>
          <a:p>
            <a:pPr marL="342900" lvl="1" indent="-342900">
              <a:buFont typeface="Arial"/>
              <a:buChar char="•"/>
            </a:pPr>
            <a:r>
              <a:rPr lang="en-US"/>
              <a:t>What are the rows/observations?</a:t>
            </a:r>
          </a:p>
          <a:p>
            <a:pPr marL="742950" lvl="2" indent="-342900"/>
            <a:r>
              <a:rPr lang="en-US"/>
              <a:t>one row per ad?</a:t>
            </a:r>
          </a:p>
          <a:p>
            <a:pPr marL="742950" lvl="2" indent="-342900"/>
            <a:r>
              <a:rPr lang="en-US"/>
              <a:t>one row per person?</a:t>
            </a:r>
          </a:p>
          <a:p>
            <a:pPr marL="342900" lvl="1" indent="-342900">
              <a:buFont typeface="Arial"/>
              <a:buChar char="•"/>
            </a:pPr>
            <a:endParaRPr lang="en-US"/>
          </a:p>
          <a:p>
            <a:pPr marL="342900" lvl="1" indent="-342900">
              <a:buFont typeface="Arial"/>
              <a:buChar char="•"/>
            </a:pPr>
            <a:r>
              <a:rPr lang="en-US"/>
              <a:t>What are the columns/variables?</a:t>
            </a:r>
          </a:p>
          <a:p>
            <a:pPr marL="742950" lvl="2" indent="-342900"/>
            <a:r>
              <a:rPr lang="en-US"/>
              <a:t>name</a:t>
            </a:r>
          </a:p>
          <a:p>
            <a:pPr marL="742950" lvl="2" indent="-342900"/>
            <a:r>
              <a:rPr lang="en-US"/>
              <a:t>date</a:t>
            </a:r>
          </a:p>
          <a:p>
            <a:pPr marL="742950" lvl="2" indent="-342900"/>
            <a:r>
              <a:rPr lang="en-US"/>
              <a:t>age</a:t>
            </a:r>
          </a:p>
          <a:p>
            <a:pPr marL="742950" lvl="2" indent="-342900"/>
            <a:r>
              <a:rPr lang="en-US"/>
              <a:t>gender</a:t>
            </a:r>
          </a:p>
          <a:p>
            <a:pPr marL="742950" lvl="2" indent="-342900"/>
            <a:r>
              <a:rPr lang="en-US"/>
              <a:t>escape location</a:t>
            </a:r>
          </a:p>
          <a:p>
            <a:pPr marL="742950" lvl="2" indent="-342900"/>
            <a:r>
              <a:rPr lang="en-US"/>
              <a:t>ad location</a:t>
            </a:r>
          </a:p>
          <a:p>
            <a:pPr marL="742950" lvl="2" indent="-342900"/>
            <a:r>
              <a:rPr lang="en-US"/>
              <a:t>description</a:t>
            </a:r>
          </a:p>
          <a:p>
            <a:pPr marL="742950" lvl="2" indent="-342900"/>
            <a:r>
              <a:rPr lang="en-US"/>
              <a:t>etc.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Runaway Slave Ads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460" y="1346908"/>
            <a:ext cx="2969503" cy="25392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166" y="4040967"/>
            <a:ext cx="6419340" cy="2239964"/>
          </a:xfrm>
          <a:prstGeom prst="rect">
            <a:avLst/>
          </a:prstGeom>
        </p:spPr>
      </p:pic>
      <p:sp>
        <p:nvSpPr>
          <p:cNvPr id="8" name="Slide Number Placeholder 1"/>
          <p:cNvSpPr txBox="1">
            <a:spLocks/>
          </p:cNvSpPr>
          <p:nvPr/>
        </p:nvSpPr>
        <p:spPr>
          <a:xfrm>
            <a:off x="11355966" y="6365588"/>
            <a:ext cx="65099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mtClean="0">
                <a:latin typeface="Optima" charset="0"/>
                <a:ea typeface="Optima" charset="0"/>
                <a:cs typeface="Optima" charset="0"/>
              </a:rPr>
              <a:t>18</a:t>
            </a:r>
            <a:endParaRPr lang="en-US" dirty="0">
              <a:latin typeface="Optima" charset="0"/>
              <a:ea typeface="Optima" charset="0"/>
              <a:cs typeface="Opti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5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Back over to JMP…</a:t>
            </a:r>
          </a:p>
        </p:txBody>
      </p:sp>
      <p:sp>
        <p:nvSpPr>
          <p:cNvPr id="4" name="Slide Number Placeholder 1"/>
          <p:cNvSpPr txBox="1">
            <a:spLocks/>
          </p:cNvSpPr>
          <p:nvPr/>
        </p:nvSpPr>
        <p:spPr>
          <a:xfrm>
            <a:off x="11355966" y="6365588"/>
            <a:ext cx="65099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mtClean="0">
                <a:latin typeface="Optima" charset="0"/>
                <a:ea typeface="Optima" charset="0"/>
                <a:cs typeface="Optima" charset="0"/>
              </a:rPr>
              <a:t>19</a:t>
            </a:r>
            <a:endParaRPr lang="en-US" dirty="0">
              <a:latin typeface="Optima" charset="0"/>
              <a:ea typeface="Optima" charset="0"/>
              <a:cs typeface="Opti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25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Gather information from primary sources</a:t>
            </a:r>
          </a:p>
          <a:p>
            <a:pPr lvl="1"/>
            <a:r>
              <a:rPr lang="en-US"/>
              <a:t>look for structure</a:t>
            </a:r>
          </a:p>
          <a:p>
            <a:pPr lvl="1"/>
            <a:r>
              <a:rPr lang="en-US"/>
              <a:t>what are the rows (observations)?</a:t>
            </a:r>
          </a:p>
          <a:p>
            <a:pPr lvl="1"/>
            <a:r>
              <a:rPr lang="en-US"/>
              <a:t>what are the columns (variables)?</a:t>
            </a:r>
          </a:p>
          <a:p>
            <a:r>
              <a:rPr lang="en-US"/>
              <a:t>Put this into a spreadsheet</a:t>
            </a:r>
          </a:p>
          <a:p>
            <a:pPr lvl="1"/>
            <a:r>
              <a:rPr lang="en-US"/>
              <a:t>this will take time…</a:t>
            </a:r>
          </a:p>
          <a:p>
            <a:r>
              <a:rPr lang="en-US"/>
              <a:t>Clean it up</a:t>
            </a:r>
          </a:p>
          <a:p>
            <a:pPr lvl="1"/>
            <a:r>
              <a:rPr lang="en-US"/>
              <a:t>consistency</a:t>
            </a:r>
          </a:p>
          <a:p>
            <a:pPr lvl="1"/>
            <a:r>
              <a:rPr lang="en-US"/>
              <a:t>check data types</a:t>
            </a:r>
          </a:p>
          <a:p>
            <a:r>
              <a:rPr lang="en-US"/>
              <a:t>Visualize</a:t>
            </a:r>
          </a:p>
          <a:p>
            <a:r>
              <a:rPr lang="en-US"/>
              <a:t>Draw conclusions</a:t>
            </a:r>
          </a:p>
          <a:p>
            <a:pPr lvl="1"/>
            <a:r>
              <a:rPr lang="en-US"/>
              <a:t>be the human—do what the computer can’t do</a:t>
            </a:r>
          </a:p>
          <a:p>
            <a:pPr lvl="1"/>
            <a:r>
              <a:rPr lang="en-US"/>
              <a:t>interpret the results appropriately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11355966" y="6365588"/>
            <a:ext cx="65099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mtClean="0">
                <a:latin typeface="Optima" charset="0"/>
                <a:ea typeface="Optima" charset="0"/>
                <a:cs typeface="Optima" charset="0"/>
              </a:rPr>
              <a:t>20</a:t>
            </a:r>
            <a:endParaRPr lang="en-US" dirty="0">
              <a:latin typeface="Optima" charset="0"/>
              <a:ea typeface="Optima" charset="0"/>
              <a:cs typeface="Opti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8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9255" y="2380673"/>
            <a:ext cx="7033491" cy="2096655"/>
          </a:xfrm>
        </p:spPr>
        <p:txBody>
          <a:bodyPr anchor="ctr"/>
          <a:lstStyle/>
          <a:p>
            <a:pPr marL="0" indent="0">
              <a:buNone/>
            </a:pPr>
            <a:r>
              <a:rPr lang="en-US"/>
              <a:t>“Having the data is not enough. [You] have to show it in ways that people both enjoy and understand.”</a:t>
            </a:r>
          </a:p>
          <a:p>
            <a:pPr marL="0" indent="0">
              <a:buNone/>
            </a:pPr>
            <a:endParaRPr lang="en-US"/>
          </a:p>
          <a:p>
            <a:pPr marL="0" indent="0" algn="r">
              <a:buNone/>
            </a:pPr>
            <a:r>
              <a:rPr lang="en-US"/>
              <a:t>–Hans Rosling</a:t>
            </a:r>
          </a:p>
          <a:p>
            <a:pPr marL="0" indent="0" algn="r">
              <a:buNone/>
            </a:pPr>
            <a:r>
              <a:rPr lang="en-US" sz="1400"/>
              <a:t>(the guy from that video we saw earlier)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11355966" y="6365588"/>
            <a:ext cx="65099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mtClean="0">
                <a:latin typeface="Optima" charset="0"/>
                <a:ea typeface="Optima" charset="0"/>
                <a:cs typeface="Optima" charset="0"/>
              </a:rPr>
              <a:t>21</a:t>
            </a:r>
            <a:endParaRPr lang="en-US" dirty="0">
              <a:latin typeface="Optima" charset="0"/>
              <a:ea typeface="Optima" charset="0"/>
              <a:cs typeface="Opti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8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Datasets</a:t>
            </a:r>
          </a:p>
          <a:p>
            <a:pPr lvl="1"/>
            <a:r>
              <a:rPr lang="en-US"/>
              <a:t>San Francisco Crime: sample dataset that comes with JMP</a:t>
            </a:r>
          </a:p>
          <a:p>
            <a:pPr lvl="1"/>
            <a:r>
              <a:rPr lang="en-US"/>
              <a:t>Census data: collected by Joey Stanley from familysearch.org</a:t>
            </a:r>
          </a:p>
          <a:p>
            <a:pPr lvl="1"/>
            <a:r>
              <a:rPr lang="en-US"/>
              <a:t>Countries’ GDP and health data (bubble plot): from gapminder.com</a:t>
            </a:r>
          </a:p>
          <a:p>
            <a:pPr lvl="1"/>
            <a:r>
              <a:rPr lang="en-US"/>
              <a:t>Vowels (3D-Scatterplot): Joey Stanley’s original data</a:t>
            </a:r>
          </a:p>
          <a:p>
            <a:pPr lvl="1"/>
            <a:r>
              <a:rPr lang="en-US"/>
              <a:t>Runaway slave ads: Scott Nesbit, Historic Preservation class, UGA Spring 2016</a:t>
            </a:r>
          </a:p>
          <a:p>
            <a:pPr lvl="1"/>
            <a:endParaRPr lang="en-US"/>
          </a:p>
          <a:p>
            <a:r>
              <a:rPr lang="en-US"/>
              <a:t>Images</a:t>
            </a:r>
          </a:p>
          <a:p>
            <a:pPr lvl="1"/>
            <a:r>
              <a:rPr lang="en-US"/>
              <a:t>Linguistic Atlas photos by Joey Stanley</a:t>
            </a:r>
          </a:p>
          <a:p>
            <a:pPr lvl="1"/>
            <a:r>
              <a:rPr lang="en-US"/>
              <a:t>Sample visualizations taken from Google image searches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Credits</a:t>
            </a:r>
          </a:p>
        </p:txBody>
      </p:sp>
      <p:sp>
        <p:nvSpPr>
          <p:cNvPr id="7" name="Slide Number Placeholder 1"/>
          <p:cNvSpPr txBox="1">
            <a:spLocks/>
          </p:cNvSpPr>
          <p:nvPr/>
        </p:nvSpPr>
        <p:spPr>
          <a:xfrm>
            <a:off x="11355966" y="6365588"/>
            <a:ext cx="65099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latin typeface="Optima" charset="0"/>
                <a:ea typeface="Optima" charset="0"/>
                <a:cs typeface="Optima" charset="0"/>
              </a:rPr>
              <a:t>22</a:t>
            </a:r>
            <a:endParaRPr lang="en-US" dirty="0">
              <a:latin typeface="Optima" charset="0"/>
              <a:ea typeface="Optima" charset="0"/>
              <a:cs typeface="Opti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59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346908"/>
            <a:ext cx="7654290" cy="4425242"/>
          </a:xfrm>
        </p:spPr>
        <p:txBody>
          <a:bodyPr/>
          <a:lstStyle/>
          <a:p>
            <a:r>
              <a:rPr lang="en-US"/>
              <a:t>Starts with a simple spreadsheet</a:t>
            </a:r>
          </a:p>
          <a:p>
            <a:pPr lvl="1"/>
            <a:r>
              <a:rPr lang="en-US"/>
              <a:t>simple interface (no coding!)</a:t>
            </a:r>
          </a:p>
          <a:p>
            <a:pPr lvl="1"/>
            <a:r>
              <a:rPr lang="en-US"/>
              <a:t>sophisticated statistical analyses</a:t>
            </a:r>
          </a:p>
          <a:p>
            <a:pPr lvl="1"/>
            <a:r>
              <a:rPr lang="en-US"/>
              <a:t>drag and drop visualizations</a:t>
            </a:r>
          </a:p>
          <a:p>
            <a:pPr lvl="1"/>
            <a:endParaRPr lang="en-US"/>
          </a:p>
          <a:p>
            <a:r>
              <a:rPr lang="en-US"/>
              <a:t>Availability</a:t>
            </a:r>
          </a:p>
          <a:p>
            <a:pPr lvl="1"/>
            <a:r>
              <a:rPr lang="en-US"/>
              <a:t>about $1000</a:t>
            </a:r>
          </a:p>
          <a:p>
            <a:pPr lvl="1"/>
            <a:r>
              <a:rPr lang="en-US"/>
              <a:t>UGA students and faculty get it for free!</a:t>
            </a:r>
          </a:p>
          <a:p>
            <a:pPr lvl="1"/>
            <a:r>
              <a:rPr lang="en-US"/>
              <a:t>just google “uga jmp” and you’ll find it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JMP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2986" y="2363320"/>
            <a:ext cx="3175000" cy="2108200"/>
          </a:xfrm>
          <a:prstGeom prst="rect">
            <a:avLst/>
          </a:prstGeom>
        </p:spPr>
      </p:pic>
      <p:sp>
        <p:nvSpPr>
          <p:cNvPr id="7" name="Slide Number Placeholder 1"/>
          <p:cNvSpPr txBox="1">
            <a:spLocks/>
          </p:cNvSpPr>
          <p:nvPr/>
        </p:nvSpPr>
        <p:spPr>
          <a:xfrm>
            <a:off x="11355966" y="6365588"/>
            <a:ext cx="65099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latin typeface="Optima" charset="0"/>
                <a:ea typeface="Optima" charset="0"/>
                <a:cs typeface="Optima" charset="0"/>
              </a:rPr>
              <a:t>3</a:t>
            </a:r>
            <a:endParaRPr lang="en-US" dirty="0">
              <a:latin typeface="Optima" charset="0"/>
              <a:ea typeface="Optima" charset="0"/>
              <a:cs typeface="Opti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66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Where to Start?</a:t>
            </a:r>
          </a:p>
        </p:txBody>
      </p:sp>
      <p:sp>
        <p:nvSpPr>
          <p:cNvPr id="4" name="Slide Number Placeholder 1"/>
          <p:cNvSpPr txBox="1">
            <a:spLocks/>
          </p:cNvSpPr>
          <p:nvPr/>
        </p:nvSpPr>
        <p:spPr>
          <a:xfrm>
            <a:off x="11355966" y="6365588"/>
            <a:ext cx="65099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latin typeface="Optima" charset="0"/>
                <a:ea typeface="Optima" charset="0"/>
                <a:cs typeface="Optima" charset="0"/>
              </a:rPr>
              <a:t>4</a:t>
            </a:r>
            <a:endParaRPr lang="en-US" dirty="0">
              <a:latin typeface="Optima" charset="0"/>
              <a:ea typeface="Optima" charset="0"/>
              <a:cs typeface="Opti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6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Depends on your field, project, question, etc.</a:t>
            </a:r>
          </a:p>
          <a:p>
            <a:pPr lvl="1"/>
            <a:r>
              <a:rPr lang="en-US"/>
              <a:t>recordings</a:t>
            </a:r>
          </a:p>
          <a:p>
            <a:pPr lvl="1"/>
            <a:r>
              <a:rPr lang="en-US"/>
              <a:t>newspapers, books, and other written material</a:t>
            </a:r>
          </a:p>
          <a:p>
            <a:pPr lvl="1"/>
            <a:r>
              <a:rPr lang="en-US"/>
              <a:t>censuses and other public documents</a:t>
            </a:r>
          </a:p>
          <a:p>
            <a:pPr lvl="1"/>
            <a:r>
              <a:rPr lang="en-US"/>
              <a:t>archeological records</a:t>
            </a:r>
          </a:p>
          <a:p>
            <a:pPr lvl="1"/>
            <a:r>
              <a:rPr lang="en-US"/>
              <a:t>observations</a:t>
            </a:r>
          </a:p>
          <a:p>
            <a:pPr lvl="1"/>
            <a:r>
              <a:rPr lang="en-US"/>
              <a:t>maps</a:t>
            </a:r>
          </a:p>
          <a:p>
            <a:pPr lvl="1"/>
            <a:r>
              <a:rPr lang="en-US"/>
              <a:t>images (digital or otherwise)</a:t>
            </a:r>
          </a:p>
          <a:p>
            <a:pPr lvl="1"/>
            <a:r>
              <a:rPr lang="en-US"/>
              <a:t>digital sources (web pages, online repositories, databases, etc.)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Primary sources</a:t>
            </a:r>
          </a:p>
        </p:txBody>
      </p:sp>
      <p:sp>
        <p:nvSpPr>
          <p:cNvPr id="6" name="Slide Number Placeholder 1"/>
          <p:cNvSpPr txBox="1">
            <a:spLocks/>
          </p:cNvSpPr>
          <p:nvPr/>
        </p:nvSpPr>
        <p:spPr>
          <a:xfrm>
            <a:off x="11355966" y="6365588"/>
            <a:ext cx="65099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latin typeface="Optima" charset="0"/>
                <a:ea typeface="Optima" charset="0"/>
                <a:cs typeface="Optima" charset="0"/>
              </a:rPr>
              <a:t>5</a:t>
            </a:r>
            <a:endParaRPr lang="en-US" dirty="0">
              <a:latin typeface="Optima" charset="0"/>
              <a:ea typeface="Optima" charset="0"/>
              <a:cs typeface="Opti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03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346908"/>
            <a:ext cx="6531980" cy="4779256"/>
          </a:xfrm>
        </p:spPr>
        <p:txBody>
          <a:bodyPr/>
          <a:lstStyle/>
          <a:p>
            <a:r>
              <a:rPr lang="en-US"/>
              <a:t>Linguistic Atlas Project  </a:t>
            </a:r>
            <a:r>
              <a:rPr lang="en-US" sz="1600"/>
              <a:t>(lap.uga.edu) </a:t>
            </a:r>
          </a:p>
          <a:p>
            <a:pPr lvl="1"/>
            <a:r>
              <a:rPr lang="en-US"/>
              <a:t>roughly 500,000 pages of handwritten notes</a:t>
            </a:r>
          </a:p>
          <a:p>
            <a:pPr lvl="2"/>
            <a:r>
              <a:rPr lang="en-US"/>
              <a:t>detailed phonetic transcriptions of hundreds of key words</a:t>
            </a:r>
          </a:p>
          <a:p>
            <a:pPr lvl="2"/>
            <a:r>
              <a:rPr lang="en-US"/>
              <a:t>Many have been scanned and digitized</a:t>
            </a:r>
          </a:p>
          <a:p>
            <a:pPr lvl="1"/>
            <a:r>
              <a:rPr lang="en-US"/>
              <a:t>hundreds of recorded interviews</a:t>
            </a:r>
          </a:p>
          <a:p>
            <a:endParaRPr lang="en-US"/>
          </a:p>
          <a:p>
            <a:r>
              <a:rPr lang="en-US"/>
              <a:t>Scanning isn’t enough</a:t>
            </a:r>
          </a:p>
          <a:p>
            <a:pPr lvl="1"/>
            <a:r>
              <a:rPr lang="en-US"/>
              <a:t>must make it searchable, useable</a:t>
            </a:r>
          </a:p>
          <a:p>
            <a:pPr lvl="1"/>
            <a:r>
              <a:rPr lang="en-US"/>
              <a:t>extract whatever you can out of it</a:t>
            </a:r>
          </a:p>
          <a:p>
            <a:pPr lvl="1"/>
            <a:endParaRPr lang="en-US"/>
          </a:p>
          <a:p>
            <a:r>
              <a:rPr lang="en-US"/>
              <a:t>Even typing it all up isn’t enough</a:t>
            </a:r>
          </a:p>
          <a:p>
            <a:pPr lvl="1"/>
            <a:r>
              <a:rPr lang="en-US"/>
              <a:t>there must be structure to the data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286850"/>
            <a:ext cx="7052018" cy="905291"/>
          </a:xfrm>
        </p:spPr>
        <p:txBody>
          <a:bodyPr/>
          <a:lstStyle/>
          <a:p>
            <a:r>
              <a:rPr lang="en-US"/>
              <a:t>Digitizing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618" y="405317"/>
            <a:ext cx="4420654" cy="57208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085" y="298425"/>
            <a:ext cx="4138381" cy="58338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480" y="364987"/>
            <a:ext cx="4415590" cy="5801505"/>
          </a:xfrm>
          <a:prstGeom prst="rect">
            <a:avLst/>
          </a:prstGeom>
        </p:spPr>
      </p:pic>
      <p:sp>
        <p:nvSpPr>
          <p:cNvPr id="10" name="Slide Number Placeholder 1"/>
          <p:cNvSpPr txBox="1">
            <a:spLocks/>
          </p:cNvSpPr>
          <p:nvPr/>
        </p:nvSpPr>
        <p:spPr>
          <a:xfrm>
            <a:off x="11355966" y="6365588"/>
            <a:ext cx="65099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mtClean="0">
                <a:latin typeface="Optima" charset="0"/>
                <a:ea typeface="Optima" charset="0"/>
                <a:cs typeface="Optima" charset="0"/>
              </a:rPr>
              <a:t>6</a:t>
            </a:r>
            <a:endParaRPr lang="en-US" dirty="0">
              <a:latin typeface="Optima" charset="0"/>
              <a:ea typeface="Optima" charset="0"/>
              <a:cs typeface="Opti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60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346908"/>
            <a:ext cx="6566704" cy="4779256"/>
          </a:xfrm>
        </p:spPr>
        <p:txBody>
          <a:bodyPr/>
          <a:lstStyle/>
          <a:p>
            <a:r>
              <a:rPr lang="en-US"/>
              <a:t>By person</a:t>
            </a:r>
          </a:p>
          <a:p>
            <a:pPr lvl="1"/>
            <a:r>
              <a:rPr lang="en-US"/>
              <a:t>View their one reponse to all questions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By question</a:t>
            </a:r>
          </a:p>
          <a:p>
            <a:pPr lvl="1"/>
            <a:r>
              <a:rPr lang="en-US"/>
              <a:t>View responses by all people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r>
              <a:rPr lang="en-US"/>
              <a:t>If only we could see both at the same time…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286850"/>
            <a:ext cx="6566704" cy="905291"/>
          </a:xfrm>
        </p:spPr>
        <p:txBody>
          <a:bodyPr/>
          <a:lstStyle/>
          <a:p>
            <a:r>
              <a:rPr lang="en-US"/>
              <a:t>Two ways of viewing the data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757" y="298425"/>
            <a:ext cx="4797458" cy="5845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085" y="298425"/>
            <a:ext cx="4138381" cy="5833872"/>
          </a:xfrm>
          <a:prstGeom prst="rect">
            <a:avLst/>
          </a:prstGeom>
        </p:spPr>
      </p:pic>
      <p:sp>
        <p:nvSpPr>
          <p:cNvPr id="8" name="Slide Number Placeholder 1"/>
          <p:cNvSpPr txBox="1">
            <a:spLocks/>
          </p:cNvSpPr>
          <p:nvPr/>
        </p:nvSpPr>
        <p:spPr>
          <a:xfrm>
            <a:off x="11355966" y="6365588"/>
            <a:ext cx="65099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latin typeface="Optima" charset="0"/>
                <a:ea typeface="Optima" charset="0"/>
                <a:cs typeface="Optima" charset="0"/>
              </a:rPr>
              <a:t>7</a:t>
            </a:r>
            <a:endParaRPr lang="en-US" dirty="0">
              <a:latin typeface="Optima" charset="0"/>
              <a:ea typeface="Optima" charset="0"/>
              <a:cs typeface="Opti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44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286850"/>
            <a:ext cx="8109527" cy="905291"/>
          </a:xfrm>
        </p:spPr>
        <p:txBody>
          <a:bodyPr>
            <a:normAutofit fontScale="90000"/>
          </a:bodyPr>
          <a:lstStyle/>
          <a:p>
            <a:r>
              <a:rPr lang="en-US"/>
              <a:t>Spreadsheets</a:t>
            </a:r>
            <a:r>
              <a:rPr lang="en-US" sz="1800"/>
              <a:t> </a:t>
            </a:r>
            <a:br>
              <a:rPr lang="en-US" sz="1800"/>
            </a:br>
            <a:r>
              <a:rPr lang="en-US" sz="1800"/>
              <a:t>(it’s okay, they don’t bite!)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245" y="212503"/>
            <a:ext cx="3744682" cy="62500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85" y="1536525"/>
            <a:ext cx="3283698" cy="4001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72" y="1536525"/>
            <a:ext cx="2785079" cy="3926124"/>
          </a:xfrm>
          <a:prstGeom prst="rect">
            <a:avLst/>
          </a:prstGeom>
        </p:spPr>
      </p:pic>
      <p:sp>
        <p:nvSpPr>
          <p:cNvPr id="10" name="Slide Number Placeholder 1"/>
          <p:cNvSpPr txBox="1">
            <a:spLocks/>
          </p:cNvSpPr>
          <p:nvPr/>
        </p:nvSpPr>
        <p:spPr>
          <a:xfrm>
            <a:off x="11355966" y="6365588"/>
            <a:ext cx="65099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mtClean="0">
                <a:latin typeface="Optima" charset="0"/>
                <a:ea typeface="Optima" charset="0"/>
                <a:cs typeface="Optima" charset="0"/>
              </a:rPr>
              <a:t>8</a:t>
            </a:r>
            <a:endParaRPr lang="en-US" dirty="0">
              <a:latin typeface="Optima" charset="0"/>
              <a:ea typeface="Optima" charset="0"/>
              <a:cs typeface="Opti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08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599" y="1346908"/>
            <a:ext cx="8109528" cy="4779256"/>
          </a:xfrm>
        </p:spPr>
        <p:txBody>
          <a:bodyPr/>
          <a:lstStyle/>
          <a:p>
            <a:r>
              <a:rPr lang="en-US"/>
              <a:t>View information by person and by question at the same time!</a:t>
            </a:r>
          </a:p>
          <a:p>
            <a:pPr lvl="1"/>
            <a:r>
              <a:rPr lang="en-US"/>
              <a:t>rows represent people</a:t>
            </a:r>
          </a:p>
          <a:p>
            <a:pPr lvl="1"/>
            <a:r>
              <a:rPr lang="en-US"/>
              <a:t>columns represent questions</a:t>
            </a:r>
          </a:p>
          <a:p>
            <a:pPr lvl="1"/>
            <a:endParaRPr lang="en-US"/>
          </a:p>
          <a:p>
            <a:r>
              <a:rPr lang="en-US"/>
              <a:t>But wait! There’s more!</a:t>
            </a:r>
          </a:p>
          <a:p>
            <a:pPr lvl="1"/>
            <a:r>
              <a:rPr lang="en-US"/>
              <a:t>sort</a:t>
            </a:r>
          </a:p>
          <a:p>
            <a:pPr lvl="1"/>
            <a:r>
              <a:rPr lang="en-US"/>
              <a:t>filter</a:t>
            </a:r>
          </a:p>
          <a:p>
            <a:pPr lvl="1"/>
            <a:r>
              <a:rPr lang="en-US"/>
              <a:t>add metadata about the people</a:t>
            </a:r>
          </a:p>
          <a:p>
            <a:pPr lvl="1"/>
            <a:r>
              <a:rPr lang="en-US"/>
              <a:t>consolodate and group responses for a question</a:t>
            </a:r>
          </a:p>
          <a:p>
            <a:pPr lvl="1"/>
            <a:r>
              <a:rPr lang="en-US"/>
              <a:t>find gaps</a:t>
            </a:r>
          </a:p>
          <a:p>
            <a:pPr lvl="1"/>
            <a:r>
              <a:rPr lang="en-US"/>
              <a:t>consistency</a:t>
            </a:r>
          </a:p>
          <a:p>
            <a:pPr lvl="1"/>
            <a:r>
              <a:rPr lang="en-US"/>
              <a:t>functions</a:t>
            </a:r>
          </a:p>
          <a:p>
            <a:pPr lvl="1"/>
            <a:r>
              <a:rPr lang="en-US"/>
              <a:t>counting, math, statistics</a:t>
            </a:r>
          </a:p>
          <a:p>
            <a:pPr lvl="1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286850"/>
            <a:ext cx="8109527" cy="905291"/>
          </a:xfrm>
        </p:spPr>
        <p:txBody>
          <a:bodyPr>
            <a:normAutofit fontScale="90000"/>
          </a:bodyPr>
          <a:lstStyle/>
          <a:p>
            <a:r>
              <a:rPr lang="en-US"/>
              <a:t>Spreadsheets</a:t>
            </a:r>
            <a:r>
              <a:rPr lang="en-US" sz="1800"/>
              <a:t> </a:t>
            </a:r>
            <a:br>
              <a:rPr lang="en-US" sz="1800"/>
            </a:br>
            <a:r>
              <a:rPr lang="en-US" sz="1800"/>
              <a:t>(it’s okay, they don’t bite!)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700" y="162342"/>
            <a:ext cx="3711090" cy="61940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480" y="1774318"/>
            <a:ext cx="2044647" cy="2491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197" y="1884217"/>
            <a:ext cx="1611334" cy="2271497"/>
          </a:xfrm>
          <a:prstGeom prst="rect">
            <a:avLst/>
          </a:prstGeom>
        </p:spPr>
      </p:pic>
      <p:sp>
        <p:nvSpPr>
          <p:cNvPr id="10" name="Slide Number Placeholder 1"/>
          <p:cNvSpPr txBox="1">
            <a:spLocks/>
          </p:cNvSpPr>
          <p:nvPr/>
        </p:nvSpPr>
        <p:spPr>
          <a:xfrm>
            <a:off x="11355966" y="6365588"/>
            <a:ext cx="65099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mtClean="0">
                <a:latin typeface="Optima" charset="0"/>
                <a:ea typeface="Optima" charset="0"/>
                <a:cs typeface="Optima" charset="0"/>
              </a:rPr>
              <a:t>9</a:t>
            </a:r>
            <a:endParaRPr lang="en-US" dirty="0">
              <a:latin typeface="Optima" charset="0"/>
              <a:ea typeface="Optima" charset="0"/>
              <a:cs typeface="Opti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607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G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</Template>
  <TotalTime>1496</TotalTime>
  <Words>1398</Words>
  <Application>Microsoft Macintosh PowerPoint</Application>
  <PresentationFormat>Widescreen</PresentationFormat>
  <Paragraphs>358</Paragraphs>
  <Slides>28</Slides>
  <Notes>12</Notes>
  <HiddenSlides>6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Calibri</vt:lpstr>
      <vt:lpstr>Garamond</vt:lpstr>
      <vt:lpstr>Optima</vt:lpstr>
      <vt:lpstr>Arial</vt:lpstr>
      <vt:lpstr>UGA</vt:lpstr>
      <vt:lpstr>PowerPoint Presentation</vt:lpstr>
      <vt:lpstr>What to expect?</vt:lpstr>
      <vt:lpstr>JMP</vt:lpstr>
      <vt:lpstr>PowerPoint Presentation</vt:lpstr>
      <vt:lpstr>Primary sources</vt:lpstr>
      <vt:lpstr>Digitizing</vt:lpstr>
      <vt:lpstr>Two ways of viewing the data</vt:lpstr>
      <vt:lpstr>Spreadsheets  (it’s okay, they don’t bite!)</vt:lpstr>
      <vt:lpstr>Spreadsheets  (it’s okay, they don’t bite!)</vt:lpstr>
      <vt:lpstr>PowerPoint Presentation</vt:lpstr>
      <vt:lpstr>Data Types</vt:lpstr>
      <vt:lpstr>PowerPoint Presentation</vt:lpstr>
      <vt:lpstr>Categorical Data</vt:lpstr>
      <vt:lpstr>Quantitative Data</vt:lpstr>
      <vt:lpstr>Binary</vt:lpstr>
      <vt:lpstr>Nominal</vt:lpstr>
      <vt:lpstr>Ordinal</vt:lpstr>
      <vt:lpstr>Discrete/Count</vt:lpstr>
      <vt:lpstr>Continuous</vt:lpstr>
      <vt:lpstr>Data types: summary</vt:lpstr>
      <vt:lpstr>Generalizing</vt:lpstr>
      <vt:lpstr>Generalizing</vt:lpstr>
      <vt:lpstr>PowerPoint Presentation</vt:lpstr>
      <vt:lpstr>Runaway Slave Ads</vt:lpstr>
      <vt:lpstr>PowerPoint Presentation</vt:lpstr>
      <vt:lpstr>Summary</vt:lpstr>
      <vt:lpstr>Conclusion</vt:lpstr>
      <vt:lpstr>Credits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Joey Stanley</dc:creator>
  <cp:lastModifiedBy>Joey Stanley</cp:lastModifiedBy>
  <cp:revision>48</cp:revision>
  <dcterms:created xsi:type="dcterms:W3CDTF">2016-09-27T14:42:46Z</dcterms:created>
  <dcterms:modified xsi:type="dcterms:W3CDTF">2016-10-06T15:10:11Z</dcterms:modified>
</cp:coreProperties>
</file>