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7" r:id="rId2"/>
    <p:sldId id="286" r:id="rId3"/>
    <p:sldId id="260" r:id="rId4"/>
    <p:sldId id="263" r:id="rId5"/>
    <p:sldId id="264" r:id="rId6"/>
    <p:sldId id="266" r:id="rId7"/>
    <p:sldId id="265" r:id="rId8"/>
    <p:sldId id="267" r:id="rId9"/>
    <p:sldId id="268" r:id="rId10"/>
    <p:sldId id="269" r:id="rId11"/>
    <p:sldId id="270" r:id="rId12"/>
    <p:sldId id="295" r:id="rId13"/>
    <p:sldId id="296" r:id="rId14"/>
    <p:sldId id="297" r:id="rId15"/>
    <p:sldId id="259" r:id="rId16"/>
    <p:sldId id="288" r:id="rId17"/>
    <p:sldId id="272" r:id="rId18"/>
    <p:sldId id="273" r:id="rId19"/>
    <p:sldId id="271" r:id="rId20"/>
    <p:sldId id="274" r:id="rId21"/>
    <p:sldId id="276" r:id="rId22"/>
    <p:sldId id="287" r:id="rId23"/>
    <p:sldId id="278" r:id="rId24"/>
    <p:sldId id="277" r:id="rId25"/>
    <p:sldId id="282" r:id="rId26"/>
    <p:sldId id="284" r:id="rId27"/>
    <p:sldId id="280" r:id="rId28"/>
    <p:sldId id="283" r:id="rId29"/>
    <p:sldId id="298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668107E-5EC0-ED42-9ED9-775EB4977EFA}">
          <p14:sldIdLst>
            <p14:sldId id="257"/>
            <p14:sldId id="286"/>
          </p14:sldIdLst>
        </p14:section>
        <p14:section name="Paradigm" id="{99BA66AF-D644-4641-96DC-2EA72AA50EC3}">
          <p14:sldIdLst>
            <p14:sldId id="260"/>
            <p14:sldId id="263"/>
            <p14:sldId id="264"/>
            <p14:sldId id="266"/>
            <p14:sldId id="265"/>
            <p14:sldId id="267"/>
            <p14:sldId id="268"/>
            <p14:sldId id="269"/>
            <p14:sldId id="270"/>
            <p14:sldId id="295"/>
            <p14:sldId id="296"/>
            <p14:sldId id="297"/>
            <p14:sldId id="259"/>
          </p14:sldIdLst>
        </p14:section>
        <p14:section name="Theories" id="{6EA53AC7-A50B-134D-9006-F29A5ACF9475}">
          <p14:sldIdLst>
            <p14:sldId id="288"/>
            <p14:sldId id="272"/>
            <p14:sldId id="273"/>
            <p14:sldId id="271"/>
            <p14:sldId id="274"/>
          </p14:sldIdLst>
        </p14:section>
        <p14:section name="Literature Review" id="{DC5DA467-DD63-444A-8FA9-C71AAA7C6399}">
          <p14:sldIdLst>
            <p14:sldId id="276"/>
          </p14:sldIdLst>
        </p14:section>
        <p14:section name="Results" id="{B471E8EB-964A-E541-AA6F-ADD07B1F9E43}">
          <p14:sldIdLst>
            <p14:sldId id="287"/>
            <p14:sldId id="278"/>
            <p14:sldId id="277"/>
          </p14:sldIdLst>
        </p14:section>
        <p14:section name="Discussion" id="{F3F08881-99BD-C848-B8BE-FE3DD49F7D05}">
          <p14:sldIdLst>
            <p14:sldId id="282"/>
            <p14:sldId id="284"/>
            <p14:sldId id="280"/>
            <p14:sldId id="283"/>
            <p14:sldId id="2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1E1E1E"/>
    <a:srgbClr val="ECECEC"/>
    <a:srgbClr val="DDDDDD"/>
    <a:srgbClr val="FDFFFF"/>
    <a:srgbClr val="BC0D05"/>
    <a:srgbClr val="831717"/>
    <a:srgbClr val="8417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47"/>
    <p:restoredTop sz="92818" autoAdjust="0"/>
  </p:normalViewPr>
  <p:slideViewPr>
    <p:cSldViewPr snapToGrid="0" snapToObjects="1">
      <p:cViewPr>
        <p:scale>
          <a:sx n="101" d="100"/>
          <a:sy n="101" d="100"/>
        </p:scale>
        <p:origin x="1120" y="48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584BB-F3EB-D549-BBCC-E1C5C2272E19}" type="datetimeFigureOut">
              <a:rPr lang="en-US" smtClean="0"/>
              <a:t>10/8/16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C18D5-BEE4-AF43-B048-4D3109A46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411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B2FA0-8B87-E54A-9A72-E4778A953777}" type="datetimeFigureOut">
              <a:rPr lang="en-US" smtClean="0"/>
              <a:t>10/8/16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933FC-8204-E243-89A9-101EB8CC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101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/>
              <a:t> </a:t>
            </a:r>
            <a:r>
              <a:rPr lang="en-US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933FC-8204-E243-89A9-101EB8CCEF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47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Conjugates</a:t>
            </a:r>
            <a:r>
              <a:rPr lang="en-US" baseline="0"/>
              <a:t> for subjects and objects</a:t>
            </a:r>
          </a:p>
          <a:p>
            <a:endParaRPr lang="en-US" baseline="0"/>
          </a:p>
          <a:p>
            <a:r>
              <a:rPr lang="en-US"/>
              <a:t>147 possible cells, 51 are reflexive</a:t>
            </a:r>
            <a:r>
              <a:rPr lang="en-US" baseline="0"/>
              <a:t> </a:t>
            </a:r>
            <a:r>
              <a:rPr lang="en-US"/>
              <a:t>, leaving 96 </a:t>
            </a:r>
          </a:p>
          <a:p>
            <a:r>
              <a:rPr lang="en-US"/>
              <a:t>"68" unique</a:t>
            </a:r>
            <a:r>
              <a:rPr lang="en-US" baseline="0"/>
              <a:t> forms to work with</a:t>
            </a:r>
          </a:p>
          <a:p>
            <a:endParaRPr lang="en-US" baseline="0"/>
          </a:p>
          <a:p>
            <a:r>
              <a:rPr lang="en-US" baseline="0"/>
              <a:t>Data taken from a native speaker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933FC-8204-E243-89A9-101EB8CCEF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76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</a:t>
            </a:r>
            <a:r>
              <a:rPr lang="en-US" baseline="0"/>
              <a:t> are 12 chunks of phonetic material. </a:t>
            </a:r>
          </a:p>
          <a:p>
            <a:r>
              <a:rPr lang="en-US" baseline="0"/>
              <a:t>Mutual exclusivity, and same order.</a:t>
            </a:r>
          </a:p>
          <a:p>
            <a:r>
              <a:rPr lang="en-US" baseline="0"/>
              <a:t>Up to 5 suffixes per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933FC-8204-E243-89A9-101EB8CCEF4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05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Move</a:t>
            </a:r>
            <a:r>
              <a:rPr lang="en-US" baseline="0"/>
              <a:t> the theoretical descriptions up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933FC-8204-E243-89A9-101EB8CCEF4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3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Vocabulary</a:t>
            </a:r>
            <a:r>
              <a:rPr lang="en-US" sz="2000" baseline="0"/>
              <a:t> Items are competing for insertion.</a:t>
            </a:r>
            <a:endParaRPr lang="en-US" sz="2000"/>
          </a:p>
          <a:p>
            <a:r>
              <a:rPr lang="en-US" sz="2000"/>
              <a:t>More</a:t>
            </a:r>
            <a:r>
              <a:rPr lang="en-US" sz="2000" baseline="0"/>
              <a:t> specific rules apply first.</a:t>
            </a:r>
          </a:p>
          <a:p>
            <a:r>
              <a:rPr lang="en-US" sz="2000" baseline="0"/>
              <a:t>If same number of parameters, a hierarchy of features</a:t>
            </a:r>
            <a:endParaRPr lang="en-US" sz="2000"/>
          </a:p>
          <a:p>
            <a:endParaRPr lang="en-US" sz="2000"/>
          </a:p>
          <a:p>
            <a:r>
              <a:rPr lang="en-US" sz="2000"/>
              <a:t>Underspecification!</a:t>
            </a:r>
            <a:r>
              <a:rPr lang="en-US" sz="2000" baseline="0"/>
              <a:t> </a:t>
            </a:r>
          </a:p>
          <a:p>
            <a:r>
              <a:rPr lang="en-US" sz="2000" baseline="0"/>
              <a:t>Impoverishment rules</a:t>
            </a:r>
          </a:p>
          <a:p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933FC-8204-E243-89A9-101EB8CCEF4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191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 never thought I’d say this, but I wish</a:t>
            </a:r>
            <a:r>
              <a:rPr lang="en-US" baseline="0"/>
              <a:t> Quechua were as easy as Georgian!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933FC-8204-E243-89A9-101EB8CCEF4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37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933FC-8204-E243-89A9-101EB8CCEF4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8466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933FC-8204-E243-89A9-101EB8CCEF4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310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Superior</a:t>
            </a:r>
            <a:r>
              <a:rPr lang="en-US" baseline="0"/>
              <a:t> is mispelled. </a:t>
            </a:r>
          </a:p>
          <a:p>
            <a:endParaRPr lang="en-US" baseline="0"/>
          </a:p>
          <a:p>
            <a:r>
              <a:rPr lang="en-US" baseline="0"/>
              <a:t>black boxes instead of red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933FC-8204-E243-89A9-101EB8CCEF4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73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2695223" y="2707211"/>
            <a:ext cx="68015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1E1E1E"/>
                </a:solidFill>
                <a:latin typeface="Seravek" charset="0"/>
                <a:ea typeface="Seravek" charset="0"/>
                <a:cs typeface="Seravek" charset="0"/>
              </a:rPr>
              <a:t>Joseph Stanley</a:t>
            </a:r>
          </a:p>
          <a:p>
            <a:pPr algn="ctr"/>
            <a:endParaRPr lang="en-US" sz="800" dirty="0" smtClean="0">
              <a:solidFill>
                <a:srgbClr val="1E1E1E"/>
              </a:solidFill>
              <a:latin typeface="Seravek" charset="0"/>
              <a:ea typeface="Seravek" charset="0"/>
              <a:cs typeface="Seravek" charset="0"/>
            </a:endParaRPr>
          </a:p>
          <a:p>
            <a:pPr algn="ctr"/>
            <a:r>
              <a:rPr lang="en-US" sz="1800" dirty="0" smtClean="0">
                <a:solidFill>
                  <a:srgbClr val="1E1E1E"/>
                </a:solidFill>
                <a:latin typeface="Seravek" charset="0"/>
                <a:ea typeface="Seravek" charset="0"/>
                <a:cs typeface="Seravek" charset="0"/>
              </a:rPr>
              <a:t>University of Georgia</a:t>
            </a:r>
          </a:p>
          <a:p>
            <a:pPr algn="ctr"/>
            <a:endParaRPr lang="en-US" sz="1000" dirty="0" smtClean="0">
              <a:solidFill>
                <a:srgbClr val="1E1E1E"/>
              </a:solidFill>
              <a:latin typeface="Seravek" charset="0"/>
              <a:ea typeface="Seravek" charset="0"/>
              <a:cs typeface="Seravek" charset="0"/>
            </a:endParaRPr>
          </a:p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err="1" smtClean="0">
                <a:solidFill>
                  <a:srgbClr val="1E1E1E"/>
                </a:solidFill>
                <a:latin typeface="Seravek" charset="0"/>
                <a:ea typeface="Seravek" charset="0"/>
                <a:cs typeface="Seravek" charset="0"/>
              </a:rPr>
              <a:t>joeystan@uga.edu</a:t>
            </a:r>
          </a:p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1E1E1E"/>
                </a:solidFill>
                <a:latin typeface="Seravek" charset="0"/>
                <a:ea typeface="Seravek" charset="0"/>
                <a:cs typeface="Seravek" charset="0"/>
              </a:rPr>
              <a:t>@joey_stan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657600" y="2599132"/>
            <a:ext cx="4876800" cy="18288"/>
          </a:xfrm>
          <a:prstGeom prst="rect">
            <a:avLst/>
          </a:prstGeom>
          <a:solidFill>
            <a:srgbClr val="3760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solidFill>
                <a:srgbClr val="1E1E1E"/>
              </a:solidFill>
              <a:latin typeface="Seravek" charset="0"/>
              <a:ea typeface="Seravek" charset="0"/>
              <a:cs typeface="Seravek" charset="0"/>
            </a:endParaRPr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836037" y="1352949"/>
            <a:ext cx="10519929" cy="62251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600" cap="small">
                <a:solidFill>
                  <a:srgbClr val="1E1E1E"/>
                </a:solidFill>
                <a:latin typeface="Seravek" charset="0"/>
                <a:ea typeface="Seravek" charset="0"/>
                <a:cs typeface="Seravek" charset="0"/>
              </a:defRPr>
            </a:lvl1pPr>
          </a:lstStyle>
          <a:p>
            <a:pPr lvl="0"/>
            <a:r>
              <a:rPr lang="x-none" dirty="0" smtClean="0"/>
              <a:t>Main Title</a:t>
            </a:r>
            <a:endParaRPr lang="en-US" dirty="0"/>
          </a:p>
        </p:txBody>
      </p:sp>
      <p:sp>
        <p:nvSpPr>
          <p:cNvPr id="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836037" y="1962635"/>
            <a:ext cx="10519929" cy="33352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2400" cap="small">
                <a:solidFill>
                  <a:srgbClr val="1E1E1E"/>
                </a:solidFill>
                <a:latin typeface="Seravek" charset="0"/>
                <a:ea typeface="Seravek" charset="0"/>
                <a:cs typeface="Seravek" charset="0"/>
              </a:defRPr>
            </a:lvl1pPr>
          </a:lstStyle>
          <a:p>
            <a:pPr lvl="0"/>
            <a:r>
              <a:rPr lang="x-none" dirty="0" smtClean="0"/>
              <a:t>Subtitle</a:t>
            </a:r>
            <a:endParaRPr lang="en-US" dirty="0"/>
          </a:p>
        </p:txBody>
      </p:sp>
      <p:sp>
        <p:nvSpPr>
          <p:cNvPr id="10" name="Content Placeholder 23"/>
          <p:cNvSpPr>
            <a:spLocks noGrp="1"/>
          </p:cNvSpPr>
          <p:nvPr>
            <p:ph sz="quarter" idx="14" hasCustomPrompt="1"/>
          </p:nvPr>
        </p:nvSpPr>
        <p:spPr>
          <a:xfrm>
            <a:off x="2905861" y="4386246"/>
            <a:ext cx="6380281" cy="184530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lnSpc>
                <a:spcPct val="90000"/>
              </a:lnSpc>
              <a:buNone/>
              <a:defRPr sz="1800">
                <a:solidFill>
                  <a:srgbClr val="1E1E1E"/>
                </a:solidFill>
                <a:latin typeface="Seravek" charset="0"/>
                <a:ea typeface="Seravek" charset="0"/>
                <a:cs typeface="Seravek" charset="0"/>
              </a:defRPr>
            </a:lvl1pPr>
          </a:lstStyle>
          <a:p>
            <a:pPr lvl="0"/>
            <a:r>
              <a:rPr lang="x-none" dirty="0" smtClean="0"/>
              <a:t>Conference </a:t>
            </a:r>
          </a:p>
          <a:p>
            <a:pPr lvl="0"/>
            <a:r>
              <a:rPr lang="x-none" dirty="0" smtClean="0"/>
              <a:t>Location</a:t>
            </a:r>
          </a:p>
          <a:p>
            <a:pPr lvl="0"/>
            <a:r>
              <a:rPr lang="x-none" dirty="0" smtClean="0"/>
              <a:t>City</a:t>
            </a:r>
          </a:p>
          <a:p>
            <a:pPr lvl="0"/>
            <a:r>
              <a:rPr lang="x-none" dirty="0" smtClean="0"/>
              <a:t>Date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3657600" y="4367957"/>
            <a:ext cx="4876800" cy="18288"/>
          </a:xfrm>
          <a:prstGeom prst="rect">
            <a:avLst/>
          </a:prstGeom>
          <a:solidFill>
            <a:srgbClr val="3760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solidFill>
                <a:srgbClr val="1E1E1E"/>
              </a:solidFill>
              <a:latin typeface="Seravek" charset="0"/>
              <a:ea typeface="Seravek" charset="0"/>
              <a:cs typeface="Serave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732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836037" y="2485366"/>
            <a:ext cx="10519929" cy="62251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600" cap="small">
                <a:latin typeface="Seravek" charset="0"/>
                <a:ea typeface="Seravek" charset="0"/>
                <a:cs typeface="Seravek" charset="0"/>
              </a:defRPr>
            </a:lvl1pPr>
          </a:lstStyle>
          <a:p>
            <a:pPr lvl="0"/>
            <a:r>
              <a:rPr lang="x-none" dirty="0" smtClean="0"/>
              <a:t>Section Title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3657600" y="3350549"/>
            <a:ext cx="4876800" cy="18288"/>
          </a:xfrm>
          <a:prstGeom prst="rect">
            <a:avLst/>
          </a:prstGeom>
          <a:solidFill>
            <a:srgbClr val="3760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noFill/>
              <a:latin typeface="Seravek" charset="0"/>
              <a:ea typeface="Seravek" charset="0"/>
              <a:cs typeface="Serave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442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346908"/>
            <a:ext cx="10972800" cy="4779256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Seravek" charset="0"/>
                <a:ea typeface="Seravek" charset="0"/>
                <a:cs typeface="Seravek" charset="0"/>
              </a:defRPr>
            </a:lvl1pPr>
            <a:lvl2pPr>
              <a:defRPr sz="2000">
                <a:latin typeface="Seravek" charset="0"/>
                <a:ea typeface="Seravek" charset="0"/>
                <a:cs typeface="Seravek" charset="0"/>
              </a:defRPr>
            </a:lvl2pPr>
            <a:lvl3pPr>
              <a:defRPr sz="1800">
                <a:latin typeface="Seravek" charset="0"/>
                <a:ea typeface="Seravek" charset="0"/>
                <a:cs typeface="Seravek" charset="0"/>
              </a:defRPr>
            </a:lvl3pPr>
            <a:lvl4pPr>
              <a:defRPr sz="1600">
                <a:latin typeface="Seravek" charset="0"/>
                <a:ea typeface="Seravek" charset="0"/>
                <a:cs typeface="Seravek" charset="0"/>
              </a:defRPr>
            </a:lvl4pPr>
            <a:lvl5pPr>
              <a:defRPr sz="1400">
                <a:latin typeface="Seravek" charset="0"/>
                <a:ea typeface="Seravek" charset="0"/>
                <a:cs typeface="Seravek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609600" y="1192140"/>
            <a:ext cx="10972800" cy="18288"/>
          </a:xfrm>
          <a:prstGeom prst="rect">
            <a:avLst/>
          </a:prstGeom>
          <a:solidFill>
            <a:srgbClr val="3760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solidFill>
                  <a:srgbClr val="000000"/>
                </a:solidFill>
              </a:ln>
              <a:noFill/>
              <a:latin typeface="Seravek" charset="0"/>
              <a:ea typeface="Seravek" charset="0"/>
              <a:cs typeface="Seravek" charset="0"/>
            </a:endParaRPr>
          </a:p>
        </p:txBody>
      </p:sp>
      <p:sp>
        <p:nvSpPr>
          <p:cNvPr id="7" name="Title 24"/>
          <p:cNvSpPr>
            <a:spLocks noGrp="1"/>
          </p:cNvSpPr>
          <p:nvPr>
            <p:ph type="title" hasCustomPrompt="1"/>
          </p:nvPr>
        </p:nvSpPr>
        <p:spPr>
          <a:xfrm>
            <a:off x="609600" y="286850"/>
            <a:ext cx="10972800" cy="90529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3600" cap="small">
                <a:latin typeface="Seravek" charset="0"/>
                <a:ea typeface="Seravek" charset="0"/>
                <a:cs typeface="Seravek" charset="0"/>
              </a:defRPr>
            </a:lvl1pPr>
          </a:lstStyle>
          <a:p>
            <a:r>
              <a:rPr lang="x-none" dirty="0" smtClean="0"/>
              <a:t>Title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773334" y="7337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Seravek" charset="0"/>
              <a:ea typeface="Seravek" charset="0"/>
              <a:cs typeface="Serave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14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an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609601" y="273050"/>
            <a:ext cx="4011084" cy="1043874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3600" b="0">
                <a:latin typeface="Seravek" charset="0"/>
                <a:ea typeface="Seravek" charset="0"/>
                <a:cs typeface="Seravek" charset="0"/>
              </a:defRPr>
            </a:lvl1pPr>
          </a:lstStyle>
          <a:p>
            <a:r>
              <a:rPr lang="x-none" dirty="0" smtClean="0"/>
              <a:t>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1" y="1575607"/>
            <a:ext cx="4011084" cy="4550557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Seravek" charset="0"/>
                <a:ea typeface="Seravek" charset="0"/>
                <a:cs typeface="Seravek" charset="0"/>
              </a:defRPr>
            </a:lvl1pPr>
            <a:lvl2pPr>
              <a:defRPr sz="2000">
                <a:latin typeface="Seravek" charset="0"/>
                <a:ea typeface="Seravek" charset="0"/>
                <a:cs typeface="Seravek" charset="0"/>
              </a:defRPr>
            </a:lvl2pPr>
            <a:lvl3pPr>
              <a:defRPr sz="1800">
                <a:latin typeface="Seravek" charset="0"/>
                <a:ea typeface="Seravek" charset="0"/>
                <a:cs typeface="Seravek" charset="0"/>
              </a:defRPr>
            </a:lvl3pPr>
            <a:lvl4pPr>
              <a:defRPr sz="1600">
                <a:latin typeface="Seravek" charset="0"/>
                <a:ea typeface="Seravek" charset="0"/>
                <a:cs typeface="Seravek" charset="0"/>
              </a:defRPr>
            </a:lvl4pPr>
            <a:lvl5pPr>
              <a:defRPr sz="1400">
                <a:latin typeface="Seravek" charset="0"/>
                <a:ea typeface="Seravek" charset="0"/>
                <a:cs typeface="Seravek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609599" y="1425955"/>
            <a:ext cx="4023360" cy="18288"/>
          </a:xfrm>
          <a:prstGeom prst="rect">
            <a:avLst/>
          </a:prstGeom>
          <a:solidFill>
            <a:srgbClr val="3760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solidFill>
                  <a:srgbClr val="000000"/>
                </a:solidFill>
              </a:ln>
              <a:noFill/>
              <a:latin typeface="Seravek" charset="0"/>
              <a:ea typeface="Seravek" charset="0"/>
              <a:cs typeface="Serave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214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609600" y="1192140"/>
            <a:ext cx="10972800" cy="18288"/>
          </a:xfrm>
          <a:prstGeom prst="rect">
            <a:avLst/>
          </a:prstGeom>
          <a:solidFill>
            <a:srgbClr val="3760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solidFill>
                  <a:srgbClr val="000000"/>
                </a:solidFill>
              </a:ln>
              <a:noFill/>
              <a:latin typeface="Seravek" charset="0"/>
              <a:ea typeface="Seravek" charset="0"/>
              <a:cs typeface="Seravek" charset="0"/>
            </a:endParaRPr>
          </a:p>
        </p:txBody>
      </p:sp>
      <p:sp>
        <p:nvSpPr>
          <p:cNvPr id="6" name="Title 24"/>
          <p:cNvSpPr>
            <a:spLocks noGrp="1"/>
          </p:cNvSpPr>
          <p:nvPr>
            <p:ph type="title" hasCustomPrompt="1"/>
          </p:nvPr>
        </p:nvSpPr>
        <p:spPr>
          <a:xfrm>
            <a:off x="609600" y="286850"/>
            <a:ext cx="10972800" cy="90529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3600" cap="small">
                <a:latin typeface="Seravek" charset="0"/>
                <a:ea typeface="Seravek" charset="0"/>
                <a:cs typeface="Seravek" charset="0"/>
              </a:defRPr>
            </a:lvl1pPr>
          </a:lstStyle>
          <a:p>
            <a:r>
              <a:rPr lang="x-none" dirty="0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641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3187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tal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-1509889" y="-762000"/>
            <a:ext cx="12192000" cy="251820"/>
          </a:xfrm>
          <a:prstGeom prst="rect">
            <a:avLst/>
          </a:prstGeom>
          <a:solidFill>
            <a:srgbClr val="BC0D0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solidFill>
                  <a:srgbClr val="000000"/>
                </a:solidFill>
              </a:ln>
              <a:noFill/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6773334" y="7337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61829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836037" y="1549337"/>
            <a:ext cx="10519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Seravek" charset="0"/>
                <a:ea typeface="Seravek" charset="0"/>
                <a:cs typeface="Seravek" charset="0"/>
              </a:rPr>
              <a:t>Thank You!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2968251"/>
            <a:ext cx="10972800" cy="102736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latin typeface="Seravek" charset="0"/>
                <a:ea typeface="Seravek" charset="0"/>
                <a:cs typeface="Seravek" charset="0"/>
              </a:defRPr>
            </a:lvl1pPr>
            <a:lvl2pPr>
              <a:defRPr sz="2000">
                <a:latin typeface="Garamond"/>
                <a:cs typeface="Garamond"/>
              </a:defRPr>
            </a:lvl2pPr>
            <a:lvl3pPr>
              <a:defRPr sz="1800">
                <a:latin typeface="Garamond"/>
                <a:cs typeface="Garamond"/>
              </a:defRPr>
            </a:lvl3pPr>
            <a:lvl4pPr>
              <a:defRPr sz="1600">
                <a:latin typeface="Garamond"/>
                <a:cs typeface="Garamond"/>
              </a:defRPr>
            </a:lvl4pPr>
            <a:lvl5pPr>
              <a:defRPr sz="1400">
                <a:latin typeface="Garamond"/>
                <a:cs typeface="Garamond"/>
              </a:defRPr>
            </a:lvl5pPr>
          </a:lstStyle>
          <a:p>
            <a:pPr lvl="0"/>
            <a:r>
              <a:rPr lang="x-none" dirty="0" smtClean="0"/>
              <a:t>Special thanks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695222" y="4296525"/>
            <a:ext cx="68015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Seravek" charset="0"/>
                <a:ea typeface="Seravek" charset="0"/>
                <a:cs typeface="Seravek" charset="0"/>
              </a:rPr>
              <a:t>Joseph Stanley</a:t>
            </a:r>
          </a:p>
          <a:p>
            <a:pPr algn="ctr"/>
            <a:endParaRPr lang="en-US" sz="800" dirty="0" smtClean="0">
              <a:latin typeface="Seravek" charset="0"/>
              <a:ea typeface="Seravek" charset="0"/>
              <a:cs typeface="Seravek" charset="0"/>
            </a:endParaRPr>
          </a:p>
          <a:p>
            <a:pPr algn="ctr"/>
            <a:r>
              <a:rPr lang="en-US" sz="1800" dirty="0" smtClean="0">
                <a:latin typeface="Seravek" charset="0"/>
                <a:ea typeface="Seravek" charset="0"/>
                <a:cs typeface="Seravek" charset="0"/>
              </a:rPr>
              <a:t>University of Georgia</a:t>
            </a:r>
          </a:p>
          <a:p>
            <a:pPr algn="ctr"/>
            <a:endParaRPr lang="en-US" sz="1000" dirty="0" smtClean="0">
              <a:latin typeface="Seravek" charset="0"/>
              <a:ea typeface="Seravek" charset="0"/>
              <a:cs typeface="Seravek" charset="0"/>
            </a:endParaRPr>
          </a:p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err="1" smtClean="0">
                <a:latin typeface="Seravek" charset="0"/>
                <a:ea typeface="Seravek" charset="0"/>
                <a:cs typeface="Seravek" charset="0"/>
              </a:rPr>
              <a:t>joeystan@uga.edu</a:t>
            </a:r>
          </a:p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Seravek" charset="0"/>
                <a:ea typeface="Seravek" charset="0"/>
                <a:cs typeface="Seravek" charset="0"/>
              </a:rPr>
              <a:t>@joey_stan</a:t>
            </a:r>
          </a:p>
        </p:txBody>
      </p:sp>
    </p:spTree>
    <p:extLst>
      <p:ext uri="{BB962C8B-B14F-4D97-AF65-F5344CB8AC3E}">
        <p14:creationId xmlns:p14="http://schemas.microsoft.com/office/powerpoint/2010/main" val="762355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231546"/>
            <a:ext cx="12192000" cy="626454"/>
          </a:xfrm>
          <a:prstGeom prst="rect">
            <a:avLst/>
          </a:prstGeom>
          <a:solidFill>
            <a:srgbClr val="3760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Seravek" charset="0"/>
              <a:ea typeface="Seravek" charset="0"/>
              <a:cs typeface="Seravek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251820"/>
          </a:xfrm>
          <a:prstGeom prst="rect">
            <a:avLst/>
          </a:prstGeom>
          <a:solidFill>
            <a:srgbClr val="3760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solidFill>
                  <a:srgbClr val="000000"/>
                </a:solidFill>
              </a:ln>
              <a:noFill/>
              <a:latin typeface="Seravek" charset="0"/>
              <a:ea typeface="Seravek" charset="0"/>
              <a:cs typeface="Seravek" charset="0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19555" y="6356351"/>
            <a:ext cx="38608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FFFFFF"/>
                </a:solidFill>
                <a:latin typeface="Seravek" charset="0"/>
                <a:ea typeface="Seravek" charset="0"/>
                <a:cs typeface="Seravek" charset="0"/>
              </a:defRPr>
            </a:lvl1pPr>
          </a:lstStyle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1409" y="6356351"/>
            <a:ext cx="65099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FFFFFF"/>
                </a:solidFill>
                <a:latin typeface="Seravek" charset="0"/>
                <a:ea typeface="Seravek" charset="0"/>
                <a:cs typeface="Seravek" charset="0"/>
              </a:defRPr>
            </a:lvl1pPr>
          </a:lstStyle>
          <a:p>
            <a:fld id="{2F4E2E3C-FF33-FC45-91A9-BDC48E1E83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467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67" r:id="rId6"/>
    <p:sldLayoutId id="2147483671" r:id="rId7"/>
    <p:sldLayoutId id="2147483673" r:id="rId8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Seravek" charset="0"/>
                <a:ea typeface="Seravek" charset="0"/>
                <a:cs typeface="Seravek" charset="0"/>
              </a:rPr>
              <a:t>An EWP model of Quechua agreement</a:t>
            </a:r>
            <a:endParaRPr lang="en-US" dirty="0">
              <a:latin typeface="Seravek" charset="0"/>
              <a:ea typeface="Seravek" charset="0"/>
              <a:cs typeface="Seravek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latin typeface="Seravek" charset="0"/>
                <a:ea typeface="Seravek" charset="0"/>
                <a:cs typeface="Seravek" charset="0"/>
              </a:rPr>
              <a:t>Further evidence against DM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3</a:t>
            </a:r>
            <a:r>
              <a:rPr lang="en-US" baseline="30000">
                <a:latin typeface="Seravek" charset="0"/>
                <a:ea typeface="Seravek" charset="0"/>
                <a:cs typeface="Seravek" charset="0"/>
              </a:rPr>
              <a:t>rd</a:t>
            </a:r>
            <a:r>
              <a:rPr lang="en-US">
                <a:latin typeface="Seravek" charset="0"/>
                <a:ea typeface="Seravek" charset="0"/>
                <a:cs typeface="Seravek" charset="0"/>
              </a:rPr>
              <a:t> Annual Linguistics Conference at the University of Georgia</a:t>
            </a:r>
          </a:p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Athens, GA</a:t>
            </a:r>
          </a:p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August 8, 2016</a:t>
            </a:r>
          </a:p>
        </p:txBody>
      </p:sp>
    </p:spTree>
    <p:extLst>
      <p:ext uri="{BB962C8B-B14F-4D97-AF65-F5344CB8AC3E}">
        <p14:creationId xmlns:p14="http://schemas.microsoft.com/office/powerpoint/2010/main" val="14290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Quechua Agreement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244980"/>
              </p:ext>
            </p:extLst>
          </p:nvPr>
        </p:nvGraphicFramePr>
        <p:xfrm>
          <a:off x="1981200" y="1284043"/>
          <a:ext cx="8229600" cy="4865187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4925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past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present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future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pl.excl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pl.incl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3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3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s(q)ayki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sqaykiku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saq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saqku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pl.excl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rqaykiku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s(q)aykiku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sqaykichis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sayku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sayku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pl.incl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warqanki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rqanki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warqankichis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rqankichis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wankichis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wankichis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3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rqasunki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wanqa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wasunchis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nqa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nqa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3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warqaku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rqasunki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wanku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wanqaku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wasunchis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nqaku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1284043"/>
            <a:ext cx="935665" cy="3424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>
                <a:latin typeface="Seravek" charset="0"/>
                <a:ea typeface="Seravek" charset="0"/>
                <a:cs typeface="Seravek" charset="0"/>
              </a:rPr>
              <a:t>–wa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Seravek" charset="0"/>
                <a:ea typeface="Seravek" charset="0"/>
                <a:cs typeface="Seravek" charset="0"/>
              </a:rPr>
              <a:t>–rqa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Seravek" charset="0"/>
                <a:ea typeface="Seravek" charset="0"/>
                <a:cs typeface="Seravek" charset="0"/>
              </a:rPr>
              <a:t>–ki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Seravek" charset="0"/>
                <a:ea typeface="Seravek" charset="0"/>
                <a:cs typeface="Seravek" charset="0"/>
              </a:rPr>
              <a:t>–su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Seravek" charset="0"/>
                <a:ea typeface="Seravek" charset="0"/>
                <a:cs typeface="Seravek" charset="0"/>
              </a:rPr>
              <a:t>–n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Seravek" charset="0"/>
                <a:ea typeface="Seravek" charset="0"/>
                <a:cs typeface="Seravek" charset="0"/>
              </a:rPr>
              <a:t>–chis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Seravek" charset="0"/>
                <a:ea typeface="Seravek" charset="0"/>
                <a:cs typeface="Seravek" charset="0"/>
              </a:rPr>
              <a:t>–ku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355966" y="6356350"/>
            <a:ext cx="650875" cy="365125"/>
          </a:xfrm>
        </p:spPr>
        <p:txBody>
          <a:bodyPr/>
          <a:lstStyle/>
          <a:p>
            <a:pPr algn="r"/>
            <a:r>
              <a:rPr lang="en-US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49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Quechua Agreement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511990"/>
              </p:ext>
            </p:extLst>
          </p:nvPr>
        </p:nvGraphicFramePr>
        <p:xfrm>
          <a:off x="1981200" y="1284043"/>
          <a:ext cx="8229600" cy="4865187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4925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past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present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future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pl.excl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pl.incl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3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3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s(q)ayki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sqaykiku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saq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saqku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pl.excl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rqaykiku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s(q)aykiku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sqaykichis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sayku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sayku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pl.incl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warqanki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rqanki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warqankichis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rqankichis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wankichis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wankichis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3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rqasunki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wanqa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wasunchis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nqa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nqa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3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warqaku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rqasunki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wanku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wanqaku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wasunchis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nqaku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1284043"/>
            <a:ext cx="1371600" cy="407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>
                <a:latin typeface="Seravek" charset="0"/>
                <a:ea typeface="Seravek" charset="0"/>
                <a:cs typeface="Seravek" charset="0"/>
              </a:rPr>
              <a:t>–wa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Seravek" charset="0"/>
                <a:ea typeface="Seravek" charset="0"/>
                <a:cs typeface="Seravek" charset="0"/>
              </a:rPr>
              <a:t>–rqa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Seravek" charset="0"/>
                <a:ea typeface="Seravek" charset="0"/>
                <a:cs typeface="Seravek" charset="0"/>
              </a:rPr>
              <a:t>–ki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Seravek" charset="0"/>
                <a:ea typeface="Seravek" charset="0"/>
                <a:cs typeface="Seravek" charset="0"/>
              </a:rPr>
              <a:t>–su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Seravek" charset="0"/>
                <a:ea typeface="Seravek" charset="0"/>
                <a:cs typeface="Seravek" charset="0"/>
              </a:rPr>
              <a:t>–n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Seravek" charset="0"/>
                <a:ea typeface="Seravek" charset="0"/>
                <a:cs typeface="Seravek" charset="0"/>
              </a:rPr>
              <a:t>–chis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Seravek" charset="0"/>
                <a:ea typeface="Seravek" charset="0"/>
                <a:cs typeface="Seravek" charset="0"/>
              </a:rPr>
              <a:t>–ku</a:t>
            </a:r>
          </a:p>
          <a:p>
            <a:pPr>
              <a:lnSpc>
                <a:spcPct val="130000"/>
              </a:lnSpc>
            </a:pPr>
            <a:r>
              <a:rPr lang="en-US" sz="1600">
                <a:latin typeface="Seravek" charset="0"/>
                <a:ea typeface="Seravek" charset="0"/>
                <a:cs typeface="Seravek" charset="0"/>
              </a:rPr>
              <a:t>…plus about 5 more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355966" y="6356350"/>
            <a:ext cx="650875" cy="365125"/>
          </a:xfrm>
        </p:spPr>
        <p:txBody>
          <a:bodyPr/>
          <a:lstStyle/>
          <a:p>
            <a:pPr algn="r"/>
            <a:r>
              <a:rPr lang="en-US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49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736782" y="2062985"/>
            <a:ext cx="70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rqa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5976037" y="2062985"/>
            <a:ext cx="70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ni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5849619" y="2363765"/>
            <a:ext cx="70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saq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5725849" y="5090885"/>
            <a:ext cx="70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n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5900962" y="5090885"/>
            <a:ext cx="70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qa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511952" y="1455395"/>
            <a:ext cx="70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wa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5709277" y="1455395"/>
            <a:ext cx="70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n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5885585" y="1455395"/>
            <a:ext cx="70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qa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6119382" y="1455395"/>
            <a:ext cx="70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ku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65942" y="2668565"/>
            <a:ext cx="70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rqa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768539" y="2668565"/>
            <a:ext cx="70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y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5901329" y="2668565"/>
            <a:ext cx="70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ki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6101608" y="2668565"/>
            <a:ext cx="70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ku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55070" y="3574925"/>
            <a:ext cx="70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rqa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64608" y="3574925"/>
            <a:ext cx="70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wa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6125576" y="3574925"/>
            <a:ext cx="70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ku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5700338" y="4786085"/>
            <a:ext cx="70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saq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5976265" y="4786085"/>
            <a:ext cx="70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ku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07593" y="847805"/>
            <a:ext cx="70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rqa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15363" y="847805"/>
            <a:ext cx="70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wa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5828323" y="847805"/>
            <a:ext cx="70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n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5985554" y="847805"/>
            <a:ext cx="70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ki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6015026" y="847805"/>
            <a:ext cx="1217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chis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610106" y="4180505"/>
            <a:ext cx="70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y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5742273" y="4180505"/>
            <a:ext cx="70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ki</a:t>
            </a:r>
          </a:p>
        </p:txBody>
      </p:sp>
      <p:sp>
        <p:nvSpPr>
          <p:cNvPr id="196" name="TextBox 195"/>
          <p:cNvSpPr txBox="1"/>
          <p:nvPr/>
        </p:nvSpPr>
        <p:spPr>
          <a:xfrm>
            <a:off x="5914989" y="4180505"/>
            <a:ext cx="931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chis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52728" y="1154222"/>
            <a:ext cx="70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rqa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5993811" y="1154222"/>
            <a:ext cx="70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n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6137461" y="1154222"/>
            <a:ext cx="70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ki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5827311" y="1154222"/>
            <a:ext cx="70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su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487541" y="1758185"/>
            <a:ext cx="70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wa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5891695" y="1758185"/>
            <a:ext cx="70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n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6037554" y="1758185"/>
            <a:ext cx="931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chis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5732417" y="1758185"/>
            <a:ext cx="70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su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5757747" y="4485305"/>
            <a:ext cx="70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n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5896184" y="4485305"/>
            <a:ext cx="70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ki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6079560" y="4485305"/>
            <a:ext cx="70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ku</a:t>
            </a:r>
          </a:p>
        </p:txBody>
      </p:sp>
      <p:sp>
        <p:nvSpPr>
          <p:cNvPr id="213" name="TextBox 212"/>
          <p:cNvSpPr txBox="1"/>
          <p:nvPr/>
        </p:nvSpPr>
        <p:spPr>
          <a:xfrm>
            <a:off x="5597044" y="4485305"/>
            <a:ext cx="70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su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707434" y="2969345"/>
            <a:ext cx="70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y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5842004" y="2969345"/>
            <a:ext cx="70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ki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6014720" y="2969345"/>
            <a:ext cx="931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chis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5492268" y="2969345"/>
            <a:ext cx="70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sqa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870085" y="3274145"/>
            <a:ext cx="70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038294" y="3274145"/>
            <a:ext cx="70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ku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5656417" y="3274145"/>
            <a:ext cx="70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sqa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25695" y="3877322"/>
            <a:ext cx="70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rqa</a:t>
            </a:r>
          </a:p>
        </p:txBody>
      </p:sp>
      <p:sp>
        <p:nvSpPr>
          <p:cNvPr id="239" name="TextBox 238"/>
          <p:cNvSpPr txBox="1"/>
          <p:nvPr/>
        </p:nvSpPr>
        <p:spPr>
          <a:xfrm>
            <a:off x="5418106" y="3875820"/>
            <a:ext cx="70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wa</a:t>
            </a:r>
          </a:p>
        </p:txBody>
      </p:sp>
      <p:sp>
        <p:nvSpPr>
          <p:cNvPr id="240" name="TextBox 239"/>
          <p:cNvSpPr txBox="1"/>
          <p:nvPr/>
        </p:nvSpPr>
        <p:spPr>
          <a:xfrm>
            <a:off x="5945426" y="3875705"/>
            <a:ext cx="70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n</a:t>
            </a:r>
          </a:p>
        </p:txBody>
      </p:sp>
      <p:sp>
        <p:nvSpPr>
          <p:cNvPr id="241" name="TextBox 240"/>
          <p:cNvSpPr txBox="1"/>
          <p:nvPr/>
        </p:nvSpPr>
        <p:spPr>
          <a:xfrm>
            <a:off x="6084355" y="3875705"/>
            <a:ext cx="931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chis</a:t>
            </a:r>
          </a:p>
        </p:txBody>
      </p:sp>
      <p:sp>
        <p:nvSpPr>
          <p:cNvPr id="52" name="Slide Number Placeholder 1"/>
          <p:cNvSpPr txBox="1">
            <a:spLocks/>
          </p:cNvSpPr>
          <p:nvPr/>
        </p:nvSpPr>
        <p:spPr>
          <a:xfrm>
            <a:off x="11355966" y="6356350"/>
            <a:ext cx="6508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>
                <a:latin typeface="Seravek" charset="0"/>
                <a:ea typeface="Seravek" charset="0"/>
                <a:cs typeface="Seravek" charset="0"/>
              </a:rPr>
              <a:t>3</a:t>
            </a:r>
            <a:endParaRPr lang="en-US" dirty="0">
              <a:latin typeface="Seravek" charset="0"/>
              <a:ea typeface="Seravek" charset="0"/>
              <a:cs typeface="Serave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448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45210" y="847805"/>
            <a:ext cx="61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rqa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51378" y="1154222"/>
            <a:ext cx="61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rqa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51378" y="2062985"/>
            <a:ext cx="61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rqa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51378" y="2668565"/>
            <a:ext cx="61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rqa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51378" y="3574925"/>
            <a:ext cx="61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rqa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50652" y="3910790"/>
            <a:ext cx="61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rqa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325237" y="847805"/>
            <a:ext cx="61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wa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331405" y="1758185"/>
            <a:ext cx="61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wa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31405" y="1455395"/>
            <a:ext cx="61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wa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331405" y="3574925"/>
            <a:ext cx="61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wa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490041" y="2668565"/>
            <a:ext cx="61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y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490041" y="2969345"/>
            <a:ext cx="61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y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490041" y="3274145"/>
            <a:ext cx="61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y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483873" y="4180505"/>
            <a:ext cx="61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y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5797019" y="2062985"/>
            <a:ext cx="61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ni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193260" y="847805"/>
            <a:ext cx="61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n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6199428" y="1154222"/>
            <a:ext cx="61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n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6199428" y="1758185"/>
            <a:ext cx="61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n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6199428" y="1455395"/>
            <a:ext cx="61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n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6193260" y="4485305"/>
            <a:ext cx="61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n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6193260" y="5090885"/>
            <a:ext cx="61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n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6548495" y="2363765"/>
            <a:ext cx="61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saq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6542327" y="4786085"/>
            <a:ext cx="61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saq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053591" y="847805"/>
            <a:ext cx="61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ki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7059759" y="1154222"/>
            <a:ext cx="61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ki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7059759" y="2668565"/>
            <a:ext cx="61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ki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7059759" y="2969345"/>
            <a:ext cx="61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ki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7053591" y="4180505"/>
            <a:ext cx="61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ki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7053591" y="4485305"/>
            <a:ext cx="61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ki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7440759" y="1455395"/>
            <a:ext cx="61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qa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7434591" y="5090885"/>
            <a:ext cx="61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qa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7827927" y="1455395"/>
            <a:ext cx="61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ku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7827927" y="2668565"/>
            <a:ext cx="61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ku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7827927" y="3274145"/>
            <a:ext cx="61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ku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7827927" y="3574925"/>
            <a:ext cx="61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ku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7821759" y="4485305"/>
            <a:ext cx="61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ku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7821759" y="4786085"/>
            <a:ext cx="61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ku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8282222" y="847805"/>
            <a:ext cx="1061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chis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8288391" y="1758185"/>
            <a:ext cx="812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chis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8288391" y="2969345"/>
            <a:ext cx="812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chis</a:t>
            </a:r>
          </a:p>
        </p:txBody>
      </p:sp>
      <p:sp>
        <p:nvSpPr>
          <p:cNvPr id="196" name="TextBox 195"/>
          <p:cNvSpPr txBox="1"/>
          <p:nvPr/>
        </p:nvSpPr>
        <p:spPr>
          <a:xfrm>
            <a:off x="8282223" y="4180505"/>
            <a:ext cx="812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chis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4418161" y="1154222"/>
            <a:ext cx="61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su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4418161" y="1758185"/>
            <a:ext cx="61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su</a:t>
            </a:r>
          </a:p>
        </p:txBody>
      </p:sp>
      <p:sp>
        <p:nvSpPr>
          <p:cNvPr id="213" name="TextBox 212"/>
          <p:cNvSpPr txBox="1"/>
          <p:nvPr/>
        </p:nvSpPr>
        <p:spPr>
          <a:xfrm>
            <a:off x="4411993" y="4485305"/>
            <a:ext cx="61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su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4906537" y="2969345"/>
            <a:ext cx="61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sqa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4906537" y="3274145"/>
            <a:ext cx="61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sqa</a:t>
            </a:r>
          </a:p>
        </p:txBody>
      </p:sp>
      <p:sp>
        <p:nvSpPr>
          <p:cNvPr id="239" name="TextBox 238"/>
          <p:cNvSpPr txBox="1"/>
          <p:nvPr/>
        </p:nvSpPr>
        <p:spPr>
          <a:xfrm>
            <a:off x="3325237" y="3909173"/>
            <a:ext cx="61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wa</a:t>
            </a:r>
          </a:p>
        </p:txBody>
      </p:sp>
      <p:sp>
        <p:nvSpPr>
          <p:cNvPr id="240" name="TextBox 239"/>
          <p:cNvSpPr txBox="1"/>
          <p:nvPr/>
        </p:nvSpPr>
        <p:spPr>
          <a:xfrm>
            <a:off x="6193260" y="3909173"/>
            <a:ext cx="61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n</a:t>
            </a:r>
          </a:p>
        </p:txBody>
      </p:sp>
      <p:sp>
        <p:nvSpPr>
          <p:cNvPr id="241" name="TextBox 240"/>
          <p:cNvSpPr txBox="1"/>
          <p:nvPr/>
        </p:nvSpPr>
        <p:spPr>
          <a:xfrm>
            <a:off x="8282223" y="3909173"/>
            <a:ext cx="812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chis</a:t>
            </a:r>
          </a:p>
        </p:txBody>
      </p:sp>
      <p:sp>
        <p:nvSpPr>
          <p:cNvPr id="53" name="Slide Number Placeholder 1"/>
          <p:cNvSpPr txBox="1">
            <a:spLocks/>
          </p:cNvSpPr>
          <p:nvPr/>
        </p:nvSpPr>
        <p:spPr>
          <a:xfrm>
            <a:off x="11355966" y="6369050"/>
            <a:ext cx="6508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>
                <a:latin typeface="Seravek" charset="0"/>
                <a:ea typeface="Seravek" charset="0"/>
                <a:cs typeface="Seravek" charset="0"/>
              </a:rPr>
              <a:t>3</a:t>
            </a:r>
            <a:endParaRPr lang="en-US" dirty="0">
              <a:latin typeface="Seravek" charset="0"/>
              <a:ea typeface="Seravek" charset="0"/>
              <a:cs typeface="Serave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3697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19382" y="847805"/>
            <a:ext cx="6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rqa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25550" y="1154222"/>
            <a:ext cx="6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rqa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25550" y="2062985"/>
            <a:ext cx="6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rqa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25550" y="2668565"/>
            <a:ext cx="6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rqa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25550" y="3574925"/>
            <a:ext cx="6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rqa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024824" y="3910790"/>
            <a:ext cx="6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rqa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33138" y="847805"/>
            <a:ext cx="6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wa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039306" y="1758185"/>
            <a:ext cx="6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wa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39306" y="1455395"/>
            <a:ext cx="6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wa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039306" y="3574925"/>
            <a:ext cx="6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wa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943251" y="2668565"/>
            <a:ext cx="6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y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943251" y="2969345"/>
            <a:ext cx="6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y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943251" y="3274145"/>
            <a:ext cx="6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y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943251" y="4180505"/>
            <a:ext cx="6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y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5943251" y="2062985"/>
            <a:ext cx="6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ni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5943251" y="847805"/>
            <a:ext cx="6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n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5943251" y="1154222"/>
            <a:ext cx="6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n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5943251" y="1758185"/>
            <a:ext cx="6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n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5943251" y="1455395"/>
            <a:ext cx="6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n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5943251" y="4485305"/>
            <a:ext cx="6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n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5943251" y="5090885"/>
            <a:ext cx="6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n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6991544" y="2363765"/>
            <a:ext cx="6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saq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6991544" y="4786085"/>
            <a:ext cx="6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saq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6991544" y="847805"/>
            <a:ext cx="6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ki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6991544" y="1154222"/>
            <a:ext cx="6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ki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6991544" y="2668565"/>
            <a:ext cx="6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ki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6991544" y="2969345"/>
            <a:ext cx="6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ki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6991544" y="4180505"/>
            <a:ext cx="6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ki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6991544" y="4485305"/>
            <a:ext cx="6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ki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6991544" y="1455395"/>
            <a:ext cx="6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qa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6991544" y="5090885"/>
            <a:ext cx="6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qa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8229626" y="1455395"/>
            <a:ext cx="6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ku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8229626" y="2668565"/>
            <a:ext cx="6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ku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8229626" y="3274145"/>
            <a:ext cx="6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ku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8229626" y="3574925"/>
            <a:ext cx="6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ku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8229626" y="4485305"/>
            <a:ext cx="6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ku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8229626" y="4786085"/>
            <a:ext cx="6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ku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8128192" y="847805"/>
            <a:ext cx="886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chis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8151608" y="1758185"/>
            <a:ext cx="888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chis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8151608" y="2969345"/>
            <a:ext cx="888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chis</a:t>
            </a:r>
          </a:p>
        </p:txBody>
      </p:sp>
      <p:sp>
        <p:nvSpPr>
          <p:cNvPr id="196" name="TextBox 195"/>
          <p:cNvSpPr txBox="1"/>
          <p:nvPr/>
        </p:nvSpPr>
        <p:spPr>
          <a:xfrm>
            <a:off x="8151608" y="4180505"/>
            <a:ext cx="888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chis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4887145" y="1154222"/>
            <a:ext cx="6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su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4887145" y="1758185"/>
            <a:ext cx="6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su</a:t>
            </a:r>
          </a:p>
        </p:txBody>
      </p:sp>
      <p:sp>
        <p:nvSpPr>
          <p:cNvPr id="213" name="TextBox 212"/>
          <p:cNvSpPr txBox="1"/>
          <p:nvPr/>
        </p:nvSpPr>
        <p:spPr>
          <a:xfrm>
            <a:off x="4887145" y="4485305"/>
            <a:ext cx="6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su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4887145" y="2969345"/>
            <a:ext cx="6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sqa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4887145" y="3274145"/>
            <a:ext cx="6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sqa</a:t>
            </a:r>
          </a:p>
        </p:txBody>
      </p:sp>
      <p:sp>
        <p:nvSpPr>
          <p:cNvPr id="239" name="TextBox 238"/>
          <p:cNvSpPr txBox="1"/>
          <p:nvPr/>
        </p:nvSpPr>
        <p:spPr>
          <a:xfrm>
            <a:off x="3033138" y="3909173"/>
            <a:ext cx="6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eravek" charset="0"/>
                <a:ea typeface="Seravek" charset="0"/>
                <a:cs typeface="Seravek" charset="0"/>
              </a:rPr>
              <a:t>wa</a:t>
            </a:r>
          </a:p>
        </p:txBody>
      </p:sp>
      <p:sp>
        <p:nvSpPr>
          <p:cNvPr id="240" name="TextBox 239"/>
          <p:cNvSpPr txBox="1"/>
          <p:nvPr/>
        </p:nvSpPr>
        <p:spPr>
          <a:xfrm>
            <a:off x="5943251" y="3909173"/>
            <a:ext cx="6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n</a:t>
            </a:r>
          </a:p>
        </p:txBody>
      </p:sp>
      <p:sp>
        <p:nvSpPr>
          <p:cNvPr id="241" name="TextBox 240"/>
          <p:cNvSpPr txBox="1"/>
          <p:nvPr/>
        </p:nvSpPr>
        <p:spPr>
          <a:xfrm>
            <a:off x="8151608" y="3909173"/>
            <a:ext cx="888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chis</a:t>
            </a:r>
          </a:p>
        </p:txBody>
      </p:sp>
      <p:sp>
        <p:nvSpPr>
          <p:cNvPr id="52" name="Slide Number Placeholder 1"/>
          <p:cNvSpPr txBox="1">
            <a:spLocks/>
          </p:cNvSpPr>
          <p:nvPr/>
        </p:nvSpPr>
        <p:spPr>
          <a:xfrm>
            <a:off x="11355966" y="6356350"/>
            <a:ext cx="6508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>
                <a:latin typeface="Seravek" charset="0"/>
                <a:ea typeface="Seravek" charset="0"/>
                <a:cs typeface="Seravek" charset="0"/>
              </a:rPr>
              <a:t>3</a:t>
            </a:r>
            <a:endParaRPr lang="en-US" dirty="0">
              <a:latin typeface="Seravek" charset="0"/>
              <a:ea typeface="Seravek" charset="0"/>
              <a:cs typeface="Serave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6606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346908"/>
            <a:ext cx="10972800" cy="4638256"/>
          </a:xfrm>
        </p:spPr>
        <p:txBody>
          <a:bodyPr>
            <a:no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en-US"/>
              <a:t>Affix ordering </a:t>
            </a:r>
            <a:r>
              <a:rPr lang="en-US" sz="1200"/>
              <a:t>(Muysken 1988)</a:t>
            </a:r>
            <a:r>
              <a:rPr lang="en-US" sz="1400"/>
              <a:t> </a:t>
            </a:r>
            <a:r>
              <a:rPr lang="en-US"/>
              <a:t>and evidentials </a:t>
            </a:r>
            <a:r>
              <a:rPr lang="en-US" sz="1200"/>
              <a:t>(Nuckolls 2008)</a:t>
            </a:r>
          </a:p>
          <a:p>
            <a:pPr marL="0" lvl="1" indent="0">
              <a:lnSpc>
                <a:spcPct val="130000"/>
              </a:lnSpc>
              <a:buNone/>
            </a:pPr>
            <a:r>
              <a:rPr lang="en-US" sz="2200"/>
              <a:t>More theoretical descriptions </a:t>
            </a:r>
            <a:r>
              <a:rPr lang="en-US" sz="1200"/>
              <a:t>(Kerke 1996, Lakämper &amp; Wunderlich 1998) </a:t>
            </a:r>
          </a:p>
          <a:p>
            <a:pPr marL="0" lvl="1" indent="0">
              <a:lnSpc>
                <a:spcPct val="130000"/>
              </a:lnSpc>
              <a:buNone/>
            </a:pPr>
            <a:r>
              <a:rPr lang="en-US" sz="2200"/>
              <a:t>No mention of the (ir)regularities</a:t>
            </a:r>
            <a:r>
              <a:rPr lang="en-US"/>
              <a:t> </a:t>
            </a:r>
            <a:r>
              <a:rPr lang="en-US" sz="1200"/>
              <a:t>(Howard 2014, Castillo-Collado 2012, Wonderly 1952, Yakoyama 1951, Zariqueiey &amp; Córdova 2008)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/>
              <a:t>Many varieties</a:t>
            </a:r>
          </a:p>
          <a:p>
            <a:pPr lvl="1">
              <a:lnSpc>
                <a:spcPct val="130000"/>
              </a:lnSpc>
            </a:pPr>
            <a:r>
              <a:rPr lang="en-US" sz="2200"/>
              <a:t>Dialect continuum with at least 42 varieties </a:t>
            </a:r>
            <a:r>
              <a:rPr lang="en-US" sz="1200"/>
              <a:t>(Pearce &amp; Heggarty 2011, Lewis, Simons &amp; Fennig 2016)  </a:t>
            </a:r>
          </a:p>
          <a:p>
            <a:pPr lvl="1">
              <a:lnSpc>
                <a:spcPct val="130000"/>
              </a:lnSpc>
            </a:pPr>
            <a:r>
              <a:rPr lang="en-US" sz="2200"/>
              <a:t>Some varieties don’t even have object agreement</a:t>
            </a:r>
            <a:r>
              <a:rPr lang="en-US"/>
              <a:t> </a:t>
            </a:r>
            <a:r>
              <a:rPr lang="en-US" sz="1200"/>
              <a:t>(Swanson 2011, Bateman p.c.)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/>
              <a:t>Lots of variation, Spanish influence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/>
              <a:t>tl;dr—It’s hard to compare Quechua research.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Quechua Morphology</a:t>
            </a:r>
            <a:endParaRPr lang="en-US" dirty="0"/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11355966" y="6356350"/>
            <a:ext cx="6508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>
                <a:latin typeface="Seravek" charset="0"/>
                <a:ea typeface="Seravek" charset="0"/>
                <a:cs typeface="Seravek" charset="0"/>
              </a:rPr>
              <a:t>4</a:t>
            </a:r>
            <a:endParaRPr lang="en-US" dirty="0">
              <a:latin typeface="Seravek" charset="0"/>
              <a:ea typeface="Seravek" charset="0"/>
              <a:cs typeface="Serave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85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Theoretical Models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355966" y="6356350"/>
            <a:ext cx="6508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>
                <a:latin typeface="Seravek" charset="0"/>
                <a:ea typeface="Seravek" charset="0"/>
                <a:cs typeface="Seravek" charset="0"/>
              </a:rPr>
              <a:t>5</a:t>
            </a:r>
            <a:endParaRPr lang="en-US" dirty="0">
              <a:latin typeface="Seravek" charset="0"/>
              <a:ea typeface="Seravek" charset="0"/>
              <a:cs typeface="Serave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28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30000"/>
              </a:lnSpc>
              <a:buNone/>
            </a:pPr>
            <a:r>
              <a:rPr lang="en-US"/>
              <a:t>Theoretical framework by Halle &amp; Marantz (1993)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/>
              <a:t>There is no divide between morphology and syntax</a:t>
            </a:r>
          </a:p>
          <a:p>
            <a:pPr marL="0" lvl="1" indent="0">
              <a:lnSpc>
                <a:spcPct val="130000"/>
              </a:lnSpc>
              <a:buNone/>
            </a:pPr>
            <a:r>
              <a:rPr lang="en-US" sz="2200"/>
              <a:t>Lexical functions are </a:t>
            </a:r>
            <a:r>
              <a:rPr lang="en-US" sz="2200" i="1"/>
              <a:t>distributed</a:t>
            </a:r>
            <a:r>
              <a:rPr lang="en-US" sz="2200"/>
              <a:t> among other parts of the grammar.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/>
              <a:t>Instead of the Lexicon: syntactic terminals, vocabulary, encyclopedia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Distributed Morphology (DM)</a:t>
            </a: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11355966" y="6356350"/>
            <a:ext cx="6508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>
                <a:latin typeface="Seravek" charset="0"/>
                <a:ea typeface="Seravek" charset="0"/>
                <a:cs typeface="Seravek" charset="0"/>
              </a:rPr>
              <a:t>6</a:t>
            </a:r>
            <a:endParaRPr lang="en-US" dirty="0">
              <a:latin typeface="Seravek" charset="0"/>
              <a:ea typeface="Seravek" charset="0"/>
              <a:cs typeface="Serave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20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796" y="1557204"/>
            <a:ext cx="2888512" cy="577585"/>
          </a:xfrm>
        </p:spPr>
        <p:txBody>
          <a:bodyPr/>
          <a:lstStyle/>
          <a:p>
            <a:pPr marL="0" indent="0" algn="ctr">
              <a:buNone/>
            </a:pPr>
            <a:r>
              <a:rPr lang="en-US"/>
              <a:t>[±α, ±β, …] ⟷ –x</a:t>
            </a:r>
          </a:p>
          <a:p>
            <a:pPr marL="0" indent="0" algn="ctr">
              <a:buNone/>
            </a:pP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Vocabulary Items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056914"/>
              </p:ext>
            </p:extLst>
          </p:nvPr>
        </p:nvGraphicFramePr>
        <p:xfrm>
          <a:off x="7749363" y="1994093"/>
          <a:ext cx="2553586" cy="167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2913"/>
                <a:gridCol w="682298"/>
                <a:gridCol w="808375"/>
              </a:tblGrid>
              <a:tr h="294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p/n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object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4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W–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Wi–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4345"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u="none" strike="noStrike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2s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n–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ni–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4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1p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di–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noh–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4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2p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oh–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noh–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501029"/>
              </p:ext>
            </p:extLst>
          </p:nvPr>
        </p:nvGraphicFramePr>
        <p:xfrm>
          <a:off x="7382432" y="3827097"/>
          <a:ext cx="3287447" cy="19796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9088"/>
                <a:gridCol w="409097"/>
                <a:gridCol w="959262"/>
              </a:tblGrid>
              <a:tr h="42697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Vocabulary Items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[+1 +pl +subj]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latin typeface="Seravek" charset="0"/>
                          <a:ea typeface="Seravek" charset="0"/>
                          <a:cs typeface="Seravek" charset="0"/>
                        </a:rPr>
                        <a:t>⟷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di–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0531"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[+2</a:t>
                      </a:r>
                      <a:r>
                        <a:rPr lang="da-DK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 +pl +subj]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latin typeface="Seravek" charset="0"/>
                          <a:ea typeface="Seravek" charset="0"/>
                          <a:cs typeface="Seravek" charset="0"/>
                        </a:rPr>
                        <a:t>⟷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oh–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05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[+1</a:t>
                      </a:r>
                      <a:r>
                        <a:rPr lang="en-US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 –pl]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latin typeface="Seravek" charset="0"/>
                          <a:ea typeface="Seravek" charset="0"/>
                          <a:cs typeface="Seravek" charset="0"/>
                        </a:rPr>
                        <a:t>⟷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W–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05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[+2</a:t>
                      </a:r>
                      <a:r>
                        <a:rPr lang="en-US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 –pl]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latin typeface="Seravek" charset="0"/>
                          <a:ea typeface="Seravek" charset="0"/>
                          <a:cs typeface="Seravek" charset="0"/>
                        </a:rPr>
                        <a:t>⟷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n–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0531"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[+pl</a:t>
                      </a:r>
                      <a:r>
                        <a:rPr lang="is-IS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 +obj]</a:t>
                      </a:r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latin typeface="Seravek" charset="0"/>
                          <a:ea typeface="Seravek" charset="0"/>
                          <a:cs typeface="Seravek" charset="0"/>
                        </a:rPr>
                        <a:t>⟷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noh–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769752"/>
              </p:ext>
            </p:extLst>
          </p:nvPr>
        </p:nvGraphicFramePr>
        <p:xfrm>
          <a:off x="1300715" y="2134789"/>
          <a:ext cx="3760381" cy="2498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2807"/>
                <a:gridCol w="208079"/>
                <a:gridCol w="2219495"/>
              </a:tblGrid>
              <a:tr h="52209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Features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1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[+1</a:t>
                      </a:r>
                      <a:r>
                        <a:rPr lang="en-US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 –2 –pl]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‘1</a:t>
                      </a:r>
                      <a:r>
                        <a:rPr lang="en-US" sz="16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st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 person singular’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4140"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[–1 +2 –pl]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‘2</a:t>
                      </a:r>
                      <a:r>
                        <a:rPr lang="en-US" sz="16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nd</a:t>
                      </a:r>
                      <a:r>
                        <a:rPr lang="en-US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 person singular’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41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[+1 –2 +pl]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‘1</a:t>
                      </a:r>
                      <a:r>
                        <a:rPr lang="en-US" sz="16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st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 person plural’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4140"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[–1 +2</a:t>
                      </a:r>
                      <a:r>
                        <a:rPr lang="is-IS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 +pl]</a:t>
                      </a:r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‘2</a:t>
                      </a:r>
                      <a:r>
                        <a:rPr lang="en-US" sz="16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nd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 person plural’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7074371" y="1557204"/>
            <a:ext cx="374230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>
                <a:latin typeface="Seravek" charset="0"/>
                <a:ea typeface="Seravek" charset="0"/>
                <a:cs typeface="Seravek" charset="0"/>
              </a:rPr>
              <a:t>Hupa Agreement Morphemes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235148" y="5696667"/>
            <a:ext cx="2888512" cy="57758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Garamond"/>
                <a:ea typeface="+mn-ea"/>
                <a:cs typeface="Garamond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Garamond"/>
                <a:ea typeface="+mn-ea"/>
                <a:cs typeface="Garamond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Garamond"/>
                <a:ea typeface="+mn-ea"/>
                <a:cs typeface="Garamond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Garamond"/>
                <a:ea typeface="+mn-ea"/>
                <a:cs typeface="Garamond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/>
                </a:solidFill>
                <a:latin typeface="Garamond"/>
                <a:ea typeface="+mn-ea"/>
                <a:cs typeface="Garamond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>
                <a:latin typeface="Seravek" charset="0"/>
                <a:ea typeface="Seravek" charset="0"/>
                <a:cs typeface="Seravek" charset="0"/>
              </a:rPr>
              <a:t>from Embick (2015)</a:t>
            </a:r>
          </a:p>
          <a:p>
            <a:pPr marL="0" indent="0" algn="ctr">
              <a:buFont typeface="Arial"/>
              <a:buNone/>
            </a:pPr>
            <a:endParaRPr lang="en-US">
              <a:latin typeface="Seravek" charset="0"/>
              <a:ea typeface="Seravek" charset="0"/>
              <a:cs typeface="Seravek" charset="0"/>
            </a:endParaRPr>
          </a:p>
        </p:txBody>
      </p:sp>
      <p:sp>
        <p:nvSpPr>
          <p:cNvPr id="14" name="Slide Number Placeholder 1"/>
          <p:cNvSpPr txBox="1">
            <a:spLocks/>
          </p:cNvSpPr>
          <p:nvPr/>
        </p:nvSpPr>
        <p:spPr>
          <a:xfrm>
            <a:off x="11323422" y="6356350"/>
            <a:ext cx="7159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>
                <a:latin typeface="Seravek" charset="0"/>
                <a:ea typeface="Seravek" charset="0"/>
                <a:cs typeface="Seravek" charset="0"/>
              </a:rPr>
              <a:t>7</a:t>
            </a:r>
            <a:endParaRPr lang="en-US" dirty="0">
              <a:latin typeface="Seravek" charset="0"/>
              <a:ea typeface="Seravek" charset="0"/>
              <a:cs typeface="Serave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3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46908"/>
            <a:ext cx="10972800" cy="1474351"/>
          </a:xfrm>
        </p:spPr>
        <p:txBody>
          <a:bodyPr/>
          <a:lstStyle/>
          <a:p>
            <a:pPr marL="0" indent="0">
              <a:lnSpc>
                <a:spcPct val="130000"/>
              </a:lnSpc>
              <a:buNone/>
            </a:pPr>
            <a:r>
              <a:rPr lang="en-US"/>
              <a:t>Extended Word and Paradigm (EWP) a.k.a. A-Morphous Morphology </a:t>
            </a:r>
            <a:r>
              <a:rPr lang="en-US" sz="1200"/>
              <a:t>(Anderson 1982 and Thomas-Flinders 1981, see also Spencer 1991 and Anderson 1992)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/>
              <a:t>Morphological rules are organized in an ordered set of blocks.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Anderson’s EWP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5567" y="3080325"/>
            <a:ext cx="35986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latin typeface="Seravek" charset="0"/>
                <a:ea typeface="Seravek" charset="0"/>
                <a:cs typeface="Seravek" charset="0"/>
              </a:rPr>
              <a:t>	1sg		2sg		3sg</a:t>
            </a:r>
          </a:p>
          <a:p>
            <a:r>
              <a:rPr lang="en-US" sz="1200">
                <a:latin typeface="Seravek" charset="0"/>
                <a:ea typeface="Seravek" charset="0"/>
                <a:cs typeface="Seravek" charset="0"/>
              </a:rPr>
              <a:t>1sg	—		g-xedav	v-xedav	</a:t>
            </a:r>
          </a:p>
          <a:p>
            <a:r>
              <a:rPr lang="en-US" sz="1200">
                <a:latin typeface="Seravek" charset="0"/>
                <a:ea typeface="Seravek" charset="0"/>
                <a:cs typeface="Seravek" charset="0"/>
              </a:rPr>
              <a:t>1pl	—		g-xedav-t	v-xedav-t</a:t>
            </a:r>
          </a:p>
          <a:p>
            <a:r>
              <a:rPr lang="en-US" sz="1200">
                <a:latin typeface="Seravek" charset="0"/>
                <a:ea typeface="Seravek" charset="0"/>
                <a:cs typeface="Seravek" charset="0"/>
              </a:rPr>
              <a:t>2sg	m-xedav	—		xedav</a:t>
            </a:r>
          </a:p>
          <a:p>
            <a:r>
              <a:rPr lang="en-US" sz="1200">
                <a:latin typeface="Seravek" charset="0"/>
                <a:ea typeface="Seravek" charset="0"/>
                <a:cs typeface="Seravek" charset="0"/>
              </a:rPr>
              <a:t>2pl	m-xedav-t	—		xedav-t	</a:t>
            </a:r>
          </a:p>
          <a:p>
            <a:r>
              <a:rPr lang="en-US" sz="1200">
                <a:latin typeface="Seravek" charset="0"/>
                <a:ea typeface="Seravek" charset="0"/>
                <a:cs typeface="Seravek" charset="0"/>
              </a:rPr>
              <a:t>3sg	m-xedav-s	g-xedav-s	xedav-s	</a:t>
            </a:r>
          </a:p>
          <a:p>
            <a:r>
              <a:rPr lang="en-US" sz="1200">
                <a:latin typeface="Seravek" charset="0"/>
                <a:ea typeface="Seravek" charset="0"/>
                <a:cs typeface="Seravek" charset="0"/>
              </a:rPr>
              <a:t>3pl	m-xedav-en	g-xedav-en	xedav-en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05509" y="3104348"/>
            <a:ext cx="1609928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Seravek" charset="0"/>
                <a:ea typeface="Seravek" charset="0"/>
                <a:cs typeface="Seravek" charset="0"/>
              </a:rPr>
              <a:t>“Prefix block”</a:t>
            </a:r>
          </a:p>
          <a:p>
            <a:r>
              <a:rPr lang="en-US" sz="1200">
                <a:latin typeface="Seravek" charset="0"/>
                <a:ea typeface="Seravek" charset="0"/>
                <a:cs typeface="Seravek" charset="0"/>
              </a:rPr>
              <a:t>1)	[X [1</a:t>
            </a:r>
            <a:r>
              <a:rPr lang="en-US" sz="1200" baseline="30000">
                <a:latin typeface="Seravek" charset="0"/>
                <a:ea typeface="Seravek" charset="0"/>
                <a:cs typeface="Seravek" charset="0"/>
              </a:rPr>
              <a:t>st</a:t>
            </a:r>
            <a:r>
              <a:rPr lang="en-US" sz="1200">
                <a:latin typeface="Seravek" charset="0"/>
                <a:ea typeface="Seravek" charset="0"/>
                <a:cs typeface="Seravek" charset="0"/>
              </a:rPr>
              <a:t> sg]]</a:t>
            </a:r>
          </a:p>
          <a:p>
            <a:r>
              <a:rPr lang="en-US" sz="1200">
                <a:latin typeface="Seravek" charset="0"/>
                <a:ea typeface="Seravek" charset="0"/>
                <a:cs typeface="Seravek" charset="0"/>
              </a:rPr>
              <a:t>	/X/ → /m + X/</a:t>
            </a:r>
          </a:p>
          <a:p>
            <a:endParaRPr lang="en-US" sz="1200">
              <a:latin typeface="Seravek" charset="0"/>
              <a:ea typeface="Seravek" charset="0"/>
              <a:cs typeface="Seravek" charset="0"/>
            </a:endParaRPr>
          </a:p>
          <a:p>
            <a:r>
              <a:rPr lang="en-US" sz="1200">
                <a:latin typeface="Seravek" charset="0"/>
                <a:ea typeface="Seravek" charset="0"/>
                <a:cs typeface="Seravek" charset="0"/>
              </a:rPr>
              <a:t>2)	[X [1</a:t>
            </a:r>
            <a:r>
              <a:rPr lang="en-US" sz="1200" baseline="30000">
                <a:latin typeface="Seravek" charset="0"/>
                <a:ea typeface="Seravek" charset="0"/>
                <a:cs typeface="Seravek" charset="0"/>
              </a:rPr>
              <a:t>st</a:t>
            </a:r>
            <a:r>
              <a:rPr lang="en-US" sz="1200">
                <a:latin typeface="Seravek" charset="0"/>
                <a:ea typeface="Seravek" charset="0"/>
                <a:cs typeface="Seravek" charset="0"/>
              </a:rPr>
              <a:t>]]</a:t>
            </a:r>
          </a:p>
          <a:p>
            <a:r>
              <a:rPr lang="en-US" sz="1200">
                <a:latin typeface="Seravek" charset="0"/>
                <a:ea typeface="Seravek" charset="0"/>
                <a:cs typeface="Seravek" charset="0"/>
              </a:rPr>
              <a:t>	/X/ → /gv + X/</a:t>
            </a:r>
          </a:p>
          <a:p>
            <a:endParaRPr lang="en-US" sz="1200">
              <a:latin typeface="Seravek" charset="0"/>
              <a:ea typeface="Seravek" charset="0"/>
              <a:cs typeface="Seravek" charset="0"/>
            </a:endParaRPr>
          </a:p>
          <a:p>
            <a:r>
              <a:rPr lang="en-US" sz="1200">
                <a:latin typeface="Seravek" charset="0"/>
                <a:ea typeface="Seravek" charset="0"/>
                <a:cs typeface="Seravek" charset="0"/>
              </a:rPr>
              <a:t>3)	[X [2</a:t>
            </a:r>
            <a:r>
              <a:rPr lang="en-US" sz="1200" baseline="30000">
                <a:latin typeface="Seravek" charset="0"/>
                <a:ea typeface="Seravek" charset="0"/>
                <a:cs typeface="Seravek" charset="0"/>
              </a:rPr>
              <a:t>nd</a:t>
            </a:r>
            <a:r>
              <a:rPr lang="en-US" sz="1200">
                <a:latin typeface="Seravek" charset="0"/>
                <a:ea typeface="Seravek" charset="0"/>
                <a:cs typeface="Seravek" charset="0"/>
              </a:rPr>
              <a:t>]]</a:t>
            </a:r>
          </a:p>
          <a:p>
            <a:r>
              <a:rPr lang="en-US" sz="1200">
                <a:latin typeface="Seravek" charset="0"/>
                <a:ea typeface="Seravek" charset="0"/>
                <a:cs typeface="Seravek" charset="0"/>
              </a:rPr>
              <a:t>	/X/ → /g + X/</a:t>
            </a:r>
          </a:p>
          <a:p>
            <a:endParaRPr lang="en-US" sz="1200">
              <a:latin typeface="Seravek" charset="0"/>
              <a:ea typeface="Seravek" charset="0"/>
              <a:cs typeface="Seravek" charset="0"/>
            </a:endParaRPr>
          </a:p>
          <a:p>
            <a:r>
              <a:rPr lang="en-US" sz="1200">
                <a:latin typeface="Seravek" charset="0"/>
                <a:ea typeface="Seravek" charset="0"/>
                <a:cs typeface="Seravek" charset="0"/>
              </a:rPr>
              <a:t>4)	[1</a:t>
            </a:r>
            <a:r>
              <a:rPr lang="en-US" sz="1200" baseline="30000">
                <a:latin typeface="Seravek" charset="0"/>
                <a:ea typeface="Seravek" charset="0"/>
                <a:cs typeface="Seravek" charset="0"/>
              </a:rPr>
              <a:t>st</a:t>
            </a:r>
            <a:r>
              <a:rPr lang="en-US" sz="1200">
                <a:latin typeface="Seravek" charset="0"/>
                <a:ea typeface="Seravek" charset="0"/>
                <a:cs typeface="Seravek" charset="0"/>
              </a:rPr>
              <a:t>]</a:t>
            </a:r>
          </a:p>
          <a:p>
            <a:r>
              <a:rPr lang="en-US" sz="1200">
                <a:latin typeface="Seravek" charset="0"/>
                <a:ea typeface="Seravek" charset="0"/>
                <a:cs typeface="Seravek" charset="0"/>
              </a:rPr>
              <a:t>	/X/ → /v + X/</a:t>
            </a:r>
          </a:p>
          <a:p>
            <a:endParaRPr lang="en-US" sz="1200">
              <a:latin typeface="Seravek" charset="0"/>
              <a:ea typeface="Seravek" charset="0"/>
              <a:cs typeface="Seravek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39471" y="3104348"/>
            <a:ext cx="1622560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Seravek" charset="0"/>
                <a:ea typeface="Seravek" charset="0"/>
                <a:cs typeface="Seravek" charset="0"/>
              </a:rPr>
              <a:t>“Suffix block”</a:t>
            </a:r>
          </a:p>
          <a:p>
            <a:r>
              <a:rPr lang="en-US" sz="1200">
                <a:latin typeface="Seravek" charset="0"/>
                <a:ea typeface="Seravek" charset="0"/>
                <a:cs typeface="Seravek" charset="0"/>
              </a:rPr>
              <a:t>5)	[3</a:t>
            </a:r>
            <a:r>
              <a:rPr lang="en-US" sz="1200" baseline="30000">
                <a:latin typeface="Seravek" charset="0"/>
                <a:ea typeface="Seravek" charset="0"/>
                <a:cs typeface="Seravek" charset="0"/>
              </a:rPr>
              <a:t>rd</a:t>
            </a:r>
            <a:r>
              <a:rPr lang="en-US" sz="1200">
                <a:latin typeface="Seravek" charset="0"/>
                <a:ea typeface="Seravek" charset="0"/>
                <a:cs typeface="Seravek" charset="0"/>
              </a:rPr>
              <a:t> pl]</a:t>
            </a:r>
          </a:p>
          <a:p>
            <a:r>
              <a:rPr lang="en-US" sz="1200">
                <a:latin typeface="Seravek" charset="0"/>
                <a:ea typeface="Seravek" charset="0"/>
                <a:cs typeface="Seravek" charset="0"/>
              </a:rPr>
              <a:t>	/X/ → /X + en/</a:t>
            </a:r>
          </a:p>
          <a:p>
            <a:endParaRPr lang="en-US" sz="1200">
              <a:latin typeface="Seravek" charset="0"/>
              <a:ea typeface="Seravek" charset="0"/>
              <a:cs typeface="Seravek" charset="0"/>
            </a:endParaRPr>
          </a:p>
          <a:p>
            <a:r>
              <a:rPr lang="en-US" sz="1200">
                <a:latin typeface="Seravek" charset="0"/>
                <a:ea typeface="Seravek" charset="0"/>
                <a:cs typeface="Seravek" charset="0"/>
              </a:rPr>
              <a:t>6)	[X [2</a:t>
            </a:r>
            <a:r>
              <a:rPr lang="en-US" sz="1200" baseline="30000">
                <a:latin typeface="Seravek" charset="0"/>
                <a:ea typeface="Seravek" charset="0"/>
                <a:cs typeface="Seravek" charset="0"/>
              </a:rPr>
              <a:t>nd</a:t>
            </a:r>
            <a:r>
              <a:rPr lang="en-US" sz="1200">
                <a:latin typeface="Seravek" charset="0"/>
                <a:ea typeface="Seravek" charset="0"/>
                <a:cs typeface="Seravek" charset="0"/>
              </a:rPr>
              <a:t> pl]]</a:t>
            </a:r>
          </a:p>
          <a:p>
            <a:r>
              <a:rPr lang="en-US" sz="1200">
                <a:latin typeface="Seravek" charset="0"/>
                <a:ea typeface="Seravek" charset="0"/>
                <a:cs typeface="Seravek" charset="0"/>
              </a:rPr>
              <a:t>	/X/ → /X + t/</a:t>
            </a:r>
          </a:p>
          <a:p>
            <a:endParaRPr lang="en-US" sz="1200">
              <a:latin typeface="Seravek" charset="0"/>
              <a:ea typeface="Seravek" charset="0"/>
              <a:cs typeface="Seravek" charset="0"/>
            </a:endParaRPr>
          </a:p>
          <a:p>
            <a:r>
              <a:rPr lang="en-US" sz="1200">
                <a:latin typeface="Seravek" charset="0"/>
                <a:ea typeface="Seravek" charset="0"/>
                <a:cs typeface="Seravek" charset="0"/>
              </a:rPr>
              <a:t>7)	[pl]</a:t>
            </a:r>
          </a:p>
          <a:p>
            <a:r>
              <a:rPr lang="en-US" sz="1200">
                <a:latin typeface="Seravek" charset="0"/>
                <a:ea typeface="Seravek" charset="0"/>
                <a:cs typeface="Seravek" charset="0"/>
              </a:rPr>
              <a:t>	/X/ → /X + t/</a:t>
            </a:r>
          </a:p>
          <a:p>
            <a:endParaRPr lang="en-US" sz="1200">
              <a:latin typeface="Seravek" charset="0"/>
              <a:ea typeface="Seravek" charset="0"/>
              <a:cs typeface="Seravek" charset="0"/>
            </a:endParaRPr>
          </a:p>
          <a:p>
            <a:r>
              <a:rPr lang="en-US" sz="1200">
                <a:latin typeface="Seravek" charset="0"/>
                <a:ea typeface="Seravek" charset="0"/>
                <a:cs typeface="Seravek" charset="0"/>
              </a:rPr>
              <a:t>8)	[3</a:t>
            </a:r>
            <a:r>
              <a:rPr lang="en-US" sz="1200" baseline="30000">
                <a:latin typeface="Seravek" charset="0"/>
                <a:ea typeface="Seravek" charset="0"/>
                <a:cs typeface="Seravek" charset="0"/>
              </a:rPr>
              <a:t>rd</a:t>
            </a:r>
            <a:r>
              <a:rPr lang="en-US" sz="1200">
                <a:latin typeface="Seravek" charset="0"/>
                <a:ea typeface="Seravek" charset="0"/>
                <a:cs typeface="Seravek" charset="0"/>
              </a:rPr>
              <a:t> sg]</a:t>
            </a:r>
          </a:p>
          <a:p>
            <a:r>
              <a:rPr lang="en-US" sz="1200">
                <a:latin typeface="Seravek" charset="0"/>
                <a:ea typeface="Seravek" charset="0"/>
                <a:cs typeface="Seravek" charset="0"/>
              </a:rPr>
              <a:t>	/X/ → /X + s/</a:t>
            </a:r>
          </a:p>
          <a:p>
            <a:endParaRPr lang="en-US" sz="1200">
              <a:latin typeface="Seravek" charset="0"/>
              <a:ea typeface="Seravek" charset="0"/>
              <a:cs typeface="Seravek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29501" y="5820276"/>
            <a:ext cx="45838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>
                <a:latin typeface="Seravek" charset="0"/>
                <a:ea typeface="Seravek" charset="0"/>
                <a:cs typeface="Seravek" charset="0"/>
              </a:rPr>
              <a:t>*corrected version of Spencer (1992) by Langston (2016)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15567" y="4589170"/>
            <a:ext cx="341632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Seravek" charset="0"/>
                <a:ea typeface="Seravek" charset="0"/>
                <a:cs typeface="Seravek" charset="0"/>
              </a:rPr>
              <a:t>	1pl		2pl		3pl</a:t>
            </a:r>
          </a:p>
          <a:p>
            <a:r>
              <a:rPr lang="en-US" sz="1200">
                <a:latin typeface="Seravek" charset="0"/>
                <a:ea typeface="Seravek" charset="0"/>
                <a:cs typeface="Seravek" charset="0"/>
              </a:rPr>
              <a:t>1sg	—		g-xedav-t	v-xedav</a:t>
            </a:r>
          </a:p>
          <a:p>
            <a:r>
              <a:rPr lang="en-US" sz="1200">
                <a:latin typeface="Seravek" charset="0"/>
                <a:ea typeface="Seravek" charset="0"/>
                <a:cs typeface="Seravek" charset="0"/>
              </a:rPr>
              <a:t>1pl	—		g-xedav-t	v-xedav-t</a:t>
            </a:r>
          </a:p>
          <a:p>
            <a:r>
              <a:rPr lang="en-US" sz="1200">
                <a:latin typeface="Seravek" charset="0"/>
                <a:ea typeface="Seravek" charset="0"/>
                <a:cs typeface="Seravek" charset="0"/>
              </a:rPr>
              <a:t>2sg	gv-xedav	—		xedav</a:t>
            </a:r>
          </a:p>
          <a:p>
            <a:r>
              <a:rPr lang="en-US" sz="1200">
                <a:latin typeface="Seravek" charset="0"/>
                <a:ea typeface="Seravek" charset="0"/>
                <a:cs typeface="Seravek" charset="0"/>
              </a:rPr>
              <a:t>2pl	gv-xedav-t	—		xedav-t</a:t>
            </a:r>
          </a:p>
          <a:p>
            <a:r>
              <a:rPr lang="en-US" sz="1200">
                <a:latin typeface="Seravek" charset="0"/>
                <a:ea typeface="Seravek" charset="0"/>
                <a:cs typeface="Seravek" charset="0"/>
              </a:rPr>
              <a:t>3sg	gv-xedav-s	g-xedav-t	xedav-s	</a:t>
            </a:r>
          </a:p>
          <a:p>
            <a:r>
              <a:rPr lang="en-US" sz="1200">
                <a:latin typeface="Seravek" charset="0"/>
                <a:ea typeface="Seravek" charset="0"/>
                <a:cs typeface="Seravek" charset="0"/>
              </a:rPr>
              <a:t>3pl	gv-xedav-en	g-xedav-en	xedav-en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05408" y="2957205"/>
            <a:ext cx="6174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Seravek" charset="0"/>
                <a:ea typeface="Seravek" charset="0"/>
                <a:cs typeface="Seravek" charset="0"/>
              </a:rPr>
              <a:t>objects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05408" y="4431556"/>
            <a:ext cx="6174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Seravek" charset="0"/>
                <a:ea typeface="Seravek" charset="0"/>
                <a:cs typeface="Seravek" charset="0"/>
              </a:rPr>
              <a:t>objects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03439" y="3097267"/>
            <a:ext cx="6767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Seravek" charset="0"/>
                <a:ea typeface="Seravek" charset="0"/>
                <a:cs typeface="Seravek" charset="0"/>
              </a:rPr>
              <a:t>subjects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53565" y="4639744"/>
            <a:ext cx="6767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Seravek" charset="0"/>
                <a:ea typeface="Seravek" charset="0"/>
                <a:cs typeface="Seravek" charset="0"/>
              </a:rPr>
              <a:t>subjects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88427" y="2766126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latin typeface="Seravek" charset="0"/>
                <a:ea typeface="Seravek" charset="0"/>
                <a:cs typeface="Seravek" charset="0"/>
              </a:rPr>
              <a:t>Georgian*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11355966" y="6356350"/>
            <a:ext cx="6508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>
                <a:latin typeface="Seravek" charset="0"/>
                <a:ea typeface="Seravek" charset="0"/>
                <a:cs typeface="Seravek" charset="0"/>
              </a:rPr>
              <a:t>8</a:t>
            </a:r>
            <a:endParaRPr lang="en-US" dirty="0">
              <a:latin typeface="Seravek" charset="0"/>
              <a:ea typeface="Seravek" charset="0"/>
              <a:cs typeface="Serave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00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30000"/>
              </a:lnSpc>
              <a:buNone/>
            </a:pPr>
            <a:r>
              <a:rPr lang="en-US" dirty="0"/>
              <a:t>A prototypical agglutinating language</a:t>
            </a:r>
            <a:endParaRPr lang="en-US" sz="1100"/>
          </a:p>
          <a:p>
            <a:pPr marL="0" indent="0">
              <a:lnSpc>
                <a:spcPct val="130000"/>
              </a:lnSpc>
              <a:buNone/>
            </a:pPr>
            <a:r>
              <a:rPr lang="en-US" dirty="0"/>
              <a:t>Suffixes are easily divisible</a:t>
            </a:r>
            <a:endParaRPr lang="en-US" sz="1100" dirty="0"/>
          </a:p>
          <a:p>
            <a:pPr marL="0" indent="0">
              <a:lnSpc>
                <a:spcPct val="130000"/>
              </a:lnSpc>
              <a:buNone/>
            </a:pPr>
            <a:r>
              <a:rPr lang="en-US" dirty="0"/>
              <a:t>The few allomorphs are easily explained</a:t>
            </a:r>
            <a:endParaRPr lang="en-US" sz="1100" dirty="0"/>
          </a:p>
          <a:p>
            <a:pPr marL="0" indent="0">
              <a:lnSpc>
                <a:spcPct val="130000"/>
              </a:lnSpc>
              <a:buNone/>
            </a:pPr>
            <a:r>
              <a:rPr lang="en-US" dirty="0"/>
              <a:t>One meaning per morpheme</a:t>
            </a:r>
            <a:endParaRPr lang="en-US" sz="1100" dirty="0"/>
          </a:p>
          <a:p>
            <a:pPr marL="0" indent="0">
              <a:lnSpc>
                <a:spcPct val="130000"/>
              </a:lnSpc>
              <a:buNone/>
            </a:pPr>
            <a:r>
              <a:rPr lang="en-US" dirty="0"/>
              <a:t>Many, many inflectional and derivational morphemes</a:t>
            </a:r>
            <a:endParaRPr lang="en-US" sz="1100" dirty="0"/>
          </a:p>
          <a:p>
            <a:pPr marL="0" indent="0">
              <a:lnSpc>
                <a:spcPct val="130000"/>
              </a:lnSpc>
              <a:buNone/>
            </a:pPr>
            <a:r>
              <a:rPr lang="en-US" dirty="0"/>
              <a:t>Except…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Quechua Morphology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355966" y="6356350"/>
            <a:ext cx="650875" cy="365125"/>
          </a:xfrm>
        </p:spPr>
        <p:txBody>
          <a:bodyPr/>
          <a:lstStyle/>
          <a:p>
            <a:pPr algn="r"/>
            <a:r>
              <a:rPr lang="en-US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20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30000"/>
              </a:lnSpc>
              <a:buNone/>
            </a:pPr>
            <a:r>
              <a:rPr lang="en-US"/>
              <a:t>EWP: Italian, Georgian, and Potawatomi </a:t>
            </a:r>
            <a:r>
              <a:rPr lang="en-US" sz="1200"/>
              <a:t>(Spencer 1991; Anderson 1992)</a:t>
            </a:r>
            <a:r>
              <a:rPr lang="en-US" sz="1200">
                <a:effectLst/>
              </a:rPr>
              <a:t> </a:t>
            </a:r>
            <a:endParaRPr lang="en-US" sz="1200"/>
          </a:p>
          <a:p>
            <a:pPr marL="0" indent="0">
              <a:lnSpc>
                <a:spcPct val="130000"/>
              </a:lnSpc>
              <a:buNone/>
            </a:pPr>
            <a:r>
              <a:rPr lang="en-US"/>
              <a:t>DM: Classical Arabic, Tamazight Berber, Ugaritic, and German Sign Language</a:t>
            </a:r>
            <a:r>
              <a:rPr lang="en-US">
                <a:effectLst/>
              </a:rPr>
              <a:t> </a:t>
            </a:r>
            <a:r>
              <a:rPr lang="en-US" sz="1200"/>
              <a:t>(Noyer 1997; Harley &amp; Noyer 1999; Glück &amp; Pfau 1999)</a:t>
            </a:r>
          </a:p>
          <a:p>
            <a:pPr marL="0" indent="0">
              <a:lnSpc>
                <a:spcPct val="130000"/>
              </a:lnSpc>
              <a:buNone/>
            </a:pPr>
            <a:endParaRPr lang="en-US"/>
          </a:p>
          <a:p>
            <a:pPr marL="0" indent="0">
              <a:lnSpc>
                <a:spcPct val="130000"/>
              </a:lnSpc>
              <a:buNone/>
            </a:pPr>
            <a:r>
              <a:rPr lang="en-US"/>
              <a:t>Any paradigm is theoretically possible in both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/>
              <a:t>The question is which can handle them better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Paradigms in EWP and DM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355966" y="6356350"/>
            <a:ext cx="6508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>
                <a:latin typeface="Seravek" charset="0"/>
                <a:ea typeface="Seravek" charset="0"/>
                <a:cs typeface="Seravek" charset="0"/>
              </a:rPr>
              <a:t>9</a:t>
            </a:r>
            <a:endParaRPr lang="en-US" dirty="0">
              <a:latin typeface="Seravek" charset="0"/>
              <a:ea typeface="Seravek" charset="0"/>
              <a:cs typeface="Serave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30000"/>
              </a:lnSpc>
              <a:buNone/>
            </a:pPr>
            <a:r>
              <a:rPr lang="en-US"/>
              <a:t>I wrote a computer program to help.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/>
              <a:t>I basically had to sit there and figure the rules out.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Methodology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355966" y="6356350"/>
            <a:ext cx="6508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>
                <a:latin typeface="Seravek" charset="0"/>
                <a:ea typeface="Seravek" charset="0"/>
                <a:cs typeface="Seravek" charset="0"/>
              </a:rPr>
              <a:t>10</a:t>
            </a:r>
            <a:endParaRPr lang="en-US" dirty="0">
              <a:latin typeface="Seravek" charset="0"/>
              <a:ea typeface="Seravek" charset="0"/>
              <a:cs typeface="Serave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64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Results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15334" y="3751385"/>
            <a:ext cx="396134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Disclaimer: Lots of information ahead.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355966" y="6356350"/>
            <a:ext cx="6508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>
                <a:latin typeface="Seravek" charset="0"/>
                <a:ea typeface="Seravek" charset="0"/>
                <a:cs typeface="Seravek" charset="0"/>
              </a:rPr>
              <a:t>11</a:t>
            </a:r>
            <a:endParaRPr lang="en-US" dirty="0">
              <a:latin typeface="Seravek" charset="0"/>
              <a:ea typeface="Seravek" charset="0"/>
              <a:cs typeface="Serave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36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599" y="1338056"/>
                <a:ext cx="3643423" cy="474995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1400"/>
                  <a:t>Block 1: “First person objects”</a:t>
                </a:r>
              </a:p>
              <a:p>
                <a:pPr marL="0" indent="0">
                  <a:buNone/>
                </a:pPr>
                <a:r>
                  <a:rPr lang="en-US" sz="1400"/>
                  <a:t>     (1) 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>
                            <a:latin typeface="Cambria Math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1400" i="1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sz="1400" i="1">
                                <a:latin typeface="Cambria Math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sz="1400" cap="small">
                                <a:latin typeface="Cambria Math" charset="0"/>
                              </a:rPr>
                              <m:t>me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1400"/>
                  <a:t>	/X/→/X+wa/</a:t>
                </a:r>
              </a:p>
              <a:p>
                <a:pPr marL="0" indent="0">
                  <a:buNone/>
                </a:pPr>
                <a:endParaRPr lang="en-US" sz="1400"/>
              </a:p>
              <a:p>
                <a:pPr marL="0" indent="0">
                  <a:buNone/>
                </a:pPr>
                <a:endParaRPr lang="en-US" sz="1400"/>
              </a:p>
              <a:p>
                <a:pPr marL="0" indent="0">
                  <a:buNone/>
                </a:pPr>
                <a:r>
                  <a:rPr lang="en-US" sz="1400"/>
                  <a:t>Block 2: “Past tense”</a:t>
                </a:r>
              </a:p>
              <a:p>
                <a:pPr marL="0" indent="0">
                  <a:buNone/>
                </a:pPr>
                <a:r>
                  <a:rPr lang="en-US" sz="1400"/>
                  <a:t>     (2)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>
                            <a:latin typeface="Cambria Math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1400" cap="small">
                            <a:latin typeface="Cambria Math" charset="0"/>
                          </a:rPr>
                          <m:t>past</m:t>
                        </m:r>
                      </m:e>
                    </m:d>
                  </m:oMath>
                </a14:m>
                <a:r>
                  <a:rPr lang="en-US" sz="1400"/>
                  <a:t>		/X/→/X+rqa/</a:t>
                </a:r>
              </a:p>
              <a:p>
                <a:pPr marL="0" indent="0">
                  <a:buNone/>
                </a:pPr>
                <a:endParaRPr lang="en-US" sz="1400"/>
              </a:p>
              <a:p>
                <a:pPr marL="0" indent="0">
                  <a:buNone/>
                </a:pPr>
                <a:endParaRPr lang="en-US" sz="1400"/>
              </a:p>
              <a:p>
                <a:pPr marL="0" indent="0">
                  <a:buNone/>
                </a:pPr>
                <a:r>
                  <a:rPr lang="en-US" sz="1400"/>
                  <a:t>Block 3: “First-person future subject”</a:t>
                </a:r>
              </a:p>
              <a:p>
                <a:pPr marL="0" indent="0">
                  <a:buNone/>
                </a:pPr>
                <a:r>
                  <a:rPr lang="en-US" sz="1400"/>
                  <a:t>     (3)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>
                            <a:latin typeface="Cambria Math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1400" i="1" cap="small">
                                <a:latin typeface="Cambria Math" charset="0"/>
                              </a:rPr>
                            </m:ctrlPr>
                          </m:eqArrPr>
                          <m:e>
                            <m:r>
                              <m:rPr>
                                <m:sty m:val="p"/>
                              </m:rPr>
                              <a:rPr lang="en-US" sz="1400" cap="small">
                                <a:latin typeface="Cambria Math" charset="0"/>
                              </a:rPr>
                              <m:t>fut</m:t>
                            </m:r>
                          </m:e>
                          <m:e>
                            <m:d>
                              <m:dPr>
                                <m:ctrlPr>
                                  <a:rPr lang="en-US" sz="1400" i="1" cap="small"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sz="1400" cap="small">
                                    <a:latin typeface="Cambria Math" charset="0"/>
                                  </a:rPr>
                                  <m:t>X</m:t>
                                </m:r>
                              </m:e>
                            </m:d>
                          </m:e>
                        </m:eqArr>
                        <m:d>
                          <m:dPr>
                            <m:begChr m:val="["/>
                            <m:endChr m:val="]"/>
                            <m:ctrlPr>
                              <a:rPr lang="en-US" sz="1400" i="1" cap="small">
                                <a:latin typeface="Cambria Math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sz="1400" i="1" cap="small">
                                    <a:latin typeface="Cambria Math" charset="0"/>
                                  </a:rPr>
                                </m:ctrlPr>
                              </m:eqArrPr>
                              <m:e>
                                <m:r>
                                  <a:rPr lang="en-US" sz="1400" i="1" cap="small">
                                    <a:latin typeface="Cambria Math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400" cap="small">
                                    <a:latin typeface="Cambria Math" charset="0"/>
                                  </a:rPr>
                                  <m:t>you</m:t>
                                </m:r>
                              </m:e>
                              <m:e>
                                <m:r>
                                  <a:rPr lang="en-US" sz="1400" i="1" cap="small">
                                    <a:latin typeface="Cambria Math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400" cap="small">
                                    <a:latin typeface="Cambria Math" charset="0"/>
                                  </a:rPr>
                                  <m:t>me</m:t>
                                </m:r>
                              </m:e>
                            </m:eqArr>
                          </m:e>
                        </m:d>
                      </m:e>
                    </m:d>
                  </m:oMath>
                </a14:m>
                <a:r>
                  <a:rPr lang="en-US" sz="1400"/>
                  <a:t> /X/→/X+su/</a:t>
                </a:r>
              </a:p>
              <a:p>
                <a:pPr marL="0" indent="0">
                  <a:buNone/>
                </a:pPr>
                <a:r>
                  <a:rPr lang="en-US" sz="1400"/>
                  <a:t>     (4)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>
                            <a:latin typeface="Cambria Math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1400" i="1" cap="small">
                                <a:latin typeface="Cambria Math" charset="0"/>
                              </a:rPr>
                            </m:ctrlPr>
                          </m:eqArrPr>
                          <m:e>
                            <m:r>
                              <m:rPr>
                                <m:sty m:val="p"/>
                              </m:rPr>
                              <a:rPr lang="en-US" sz="1400" cap="small">
                                <a:latin typeface="Cambria Math" charset="0"/>
                              </a:rPr>
                              <m:t>fut</m:t>
                            </m:r>
                          </m:e>
                          <m:e>
                            <m:r>
                              <a:rPr lang="en-US" sz="1400" i="1" cap="small">
                                <a:latin typeface="Cambria Math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sz="1400" cap="small">
                                <a:latin typeface="Cambria Math" charset="0"/>
                              </a:rPr>
                              <m:t>me</m:t>
                            </m:r>
                          </m:e>
                        </m:eqArr>
                        <m:d>
                          <m:dPr>
                            <m:begChr m:val="["/>
                            <m:endChr m:val="]"/>
                            <m:ctrlPr>
                              <a:rPr lang="en-US" sz="1400" i="1" cap="small">
                                <a:latin typeface="Cambria Math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sz="1400" i="1" cap="small">
                                    <a:latin typeface="Cambria Math" charset="0"/>
                                  </a:rPr>
                                </m:ctrlPr>
                              </m:eqArrPr>
                              <m:e>
                                <m:r>
                                  <a:rPr lang="en-US" sz="1400" i="1" cap="small">
                                    <a:latin typeface="Cambria Math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400" cap="small">
                                    <a:latin typeface="Cambria Math" charset="0"/>
                                  </a:rPr>
                                  <m:t>you</m:t>
                                </m:r>
                              </m:e>
                              <m:e>
                                <m:r>
                                  <a:rPr lang="en-US" sz="1400" i="1" cap="small">
                                    <a:latin typeface="Cambria Math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400" cap="small">
                                    <a:latin typeface="Cambria Math" charset="0"/>
                                  </a:rPr>
                                  <m:t>pl</m:t>
                                </m:r>
                              </m:e>
                            </m:eqArr>
                          </m:e>
                        </m:d>
                      </m:e>
                    </m:d>
                  </m:oMath>
                </a14:m>
                <a:r>
                  <a:rPr lang="en-US" sz="1400"/>
                  <a:t>/X/→/X+sqa/</a:t>
                </a:r>
              </a:p>
              <a:p>
                <a:pPr marL="0" indent="0">
                  <a:buNone/>
                </a:pPr>
                <a:r>
                  <a:rPr lang="en-US" sz="1400"/>
                  <a:t>     (5)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1400" cap="small">
                            <a:latin typeface="Cambria Math" charset="0"/>
                          </a:rPr>
                          <m:t>me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1400" i="1">
                                <a:latin typeface="Cambria Math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sz="1400" i="1">
                                    <a:latin typeface="Cambria Math" charset="0"/>
                                  </a:rPr>
                                </m:ctrlPr>
                              </m:eqArrPr>
                              <m:e>
                                <m:r>
                                  <a:rPr lang="en-US" sz="1400" i="1">
                                    <a:latin typeface="Cambria Math" charset="0"/>
                                  </a:rPr>
                                  <m:t>−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400" cap="small">
                                    <a:latin typeface="Cambria Math" charset="0"/>
                                  </a:rPr>
                                  <m:t>me</m:t>
                                </m:r>
                              </m:e>
                              <m:e>
                                <m:r>
                                  <a:rPr lang="en-US" sz="1400" i="1" cap="small">
                                    <a:latin typeface="Cambria Math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400" cap="small">
                                    <a:latin typeface="Cambria Math" charset="0"/>
                                  </a:rPr>
                                  <m:t>you</m:t>
                                </m:r>
                              </m:e>
                            </m:eqArr>
                          </m:e>
                        </m:d>
                      </m:e>
                    </m:d>
                  </m:oMath>
                </a14:m>
                <a:r>
                  <a:rPr lang="en-US" sz="1400"/>
                  <a:t>/X/→/X+su/</a:t>
                </a:r>
              </a:p>
              <a:p>
                <a:pPr marL="0" indent="0">
                  <a:buNone/>
                </a:pPr>
                <a:r>
                  <a:rPr lang="en-US" sz="1400"/>
                  <a:t>     (6)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>
                            <a:latin typeface="Cambria Math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1400" i="1" cap="small">
                                <a:latin typeface="Cambria Math" charset="0"/>
                              </a:rPr>
                            </m:ctrlPr>
                          </m:eqArrPr>
                          <m:e>
                            <m:r>
                              <m:rPr>
                                <m:sty m:val="p"/>
                              </m:rPr>
                              <a:rPr lang="en-US" sz="1400" cap="small">
                                <a:latin typeface="Cambria Math" charset="0"/>
                              </a:rPr>
                              <m:t>fut</m:t>
                            </m:r>
                          </m:e>
                          <m:e>
                            <m:r>
                              <a:rPr lang="en-US" sz="1400" i="1" cap="small">
                                <a:latin typeface="Cambria Math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sz="1400" cap="small">
                                <a:latin typeface="Cambria Math" charset="0"/>
                              </a:rPr>
                              <m:t>me</m:t>
                            </m:r>
                          </m:e>
                        </m:eqArr>
                        <m:d>
                          <m:dPr>
                            <m:begChr m:val="["/>
                            <m:endChr m:val="]"/>
                            <m:ctrlPr>
                              <a:rPr lang="en-US" sz="1400" i="1" cap="small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sz="1400" i="1" cap="small">
                                <a:latin typeface="Cambria Math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sz="1400" cap="small">
                                <a:latin typeface="Cambria Math" charset="0"/>
                              </a:rPr>
                              <m:t>you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1400"/>
                  <a:t>/X/→/X+s(q)a/</a:t>
                </a:r>
              </a:p>
              <a:p>
                <a:pPr marL="0" indent="0">
                  <a:buNone/>
                </a:pPr>
                <a:r>
                  <a:rPr lang="en-US" sz="1400"/>
                  <a:t>     (7)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>
                            <a:latin typeface="Cambria Math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1400" i="1" cap="small">
                                <a:latin typeface="Cambria Math" charset="0"/>
                              </a:rPr>
                            </m:ctrlPr>
                          </m:eqArrPr>
                          <m:e>
                            <m:r>
                              <m:rPr>
                                <m:sty m:val="p"/>
                              </m:rPr>
                              <a:rPr lang="en-US" sz="1400" cap="small">
                                <a:latin typeface="Cambria Math" charset="0"/>
                              </a:rPr>
                              <m:t>fut</m:t>
                            </m:r>
                          </m:e>
                          <m:e>
                            <m:r>
                              <a:rPr lang="en-US" sz="1400" i="1" cap="small">
                                <a:latin typeface="Cambria Math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sz="1400" cap="small">
                                <a:latin typeface="Cambria Math" charset="0"/>
                              </a:rPr>
                              <m:t>me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1400"/>
                  <a:t>	/X/→/X+sa/		</a:t>
                </a:r>
                <a:br>
                  <a:rPr lang="en-US" sz="1400"/>
                </a:br>
                <a:endParaRPr lang="en-US" sz="140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599" y="1338056"/>
                <a:ext cx="3643423" cy="4749955"/>
              </a:xfrm>
              <a:blipFill rotWithShape="0">
                <a:blip r:embed="rId2"/>
                <a:stretch>
                  <a:fillRect l="-502" t="-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EWP Rules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253022" y="1320872"/>
                <a:ext cx="3232300" cy="47671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>
                    <a:latin typeface="Seravek" charset="0"/>
                    <a:ea typeface="Seravek" charset="0"/>
                    <a:cs typeface="Seravek" charset="0"/>
                  </a:rPr>
                  <a:t>Block 4</a:t>
                </a:r>
              </a:p>
              <a:p>
                <a:r>
                  <a:rPr lang="en-US" sz="1400">
                    <a:latin typeface="Seravek" charset="0"/>
                    <a:ea typeface="Seravek" charset="0"/>
                    <a:cs typeface="Seravek" charset="0"/>
                  </a:rPr>
                  <a:t>    (8)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>
                            <a:latin typeface="Cambria Math" charset="0"/>
                            <a:ea typeface="Seravek" charset="0"/>
                            <a:cs typeface="Seravek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14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</m:ctrlPr>
                          </m:eqArrPr>
                          <m:e>
                            <m:r>
                              <m:rPr>
                                <m:sty m:val="p"/>
                              </m:rPr>
                              <a:rPr lang="en-US" sz="14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past</m:t>
                            </m:r>
                          </m:e>
                          <m:e>
                            <m:r>
                              <a:rPr lang="en-US" sz="14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14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me</m:t>
                            </m:r>
                          </m:e>
                          <m:e>
                            <m:r>
                              <a:rPr lang="en-US" sz="14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14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you</m:t>
                            </m:r>
                          </m:e>
                        </m:eqArr>
                        <m:d>
                          <m:dPr>
                            <m:begChr m:val="["/>
                            <m:endChr m:val="]"/>
                            <m:ctrlPr>
                              <a:rPr lang="en-US" sz="14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</m:ctrlPr>
                          </m:dPr>
                          <m:e>
                            <m:r>
                              <a:rPr lang="en-US" sz="14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14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you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1400">
                    <a:latin typeface="Seravek" charset="0"/>
                    <a:ea typeface="Seravek" charset="0"/>
                    <a:cs typeface="Seravek" charset="0"/>
                  </a:rPr>
                  <a:t>	/X/→/X/	</a:t>
                </a:r>
              </a:p>
              <a:p>
                <a:r>
                  <a:rPr lang="en-US" sz="1400">
                    <a:latin typeface="Seravek" charset="0"/>
                    <a:ea typeface="Seravek" charset="0"/>
                    <a:cs typeface="Seravek" charset="0"/>
                  </a:rPr>
                  <a:t>    (9)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>
                            <a:latin typeface="Cambria Math" charset="0"/>
                            <a:ea typeface="Seravek" charset="0"/>
                            <a:cs typeface="Seravek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14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</m:ctrlPr>
                          </m:eqArrPr>
                          <m:e>
                            <m:r>
                              <m:rPr>
                                <m:sty m:val="p"/>
                              </m:rPr>
                              <a:rPr lang="en-US" sz="14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fut</m:t>
                            </m:r>
                          </m:e>
                          <m:e>
                            <m:r>
                              <a:rPr lang="en-US" sz="14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sz="14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me</m:t>
                            </m:r>
                          </m:e>
                          <m:e>
                            <m:r>
                              <a:rPr lang="en-US" sz="14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14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pl</m:t>
                            </m:r>
                          </m:e>
                        </m:eqArr>
                        <m:d>
                          <m:dPr>
                            <m:begChr m:val="["/>
                            <m:endChr m:val="]"/>
                            <m:ctrlPr>
                              <a:rPr lang="en-US" sz="14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</m:ctrlPr>
                          </m:dPr>
                          <m:e>
                            <m:r>
                              <a:rPr lang="en-US" sz="14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14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you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1400">
                    <a:latin typeface="Seravek" charset="0"/>
                    <a:ea typeface="Seravek" charset="0"/>
                    <a:cs typeface="Seravek" charset="0"/>
                  </a:rPr>
                  <a:t>	/X/→/X+q/</a:t>
                </a:r>
              </a:p>
              <a:p>
                <a:r>
                  <a:rPr lang="en-US" sz="1400">
                    <a:latin typeface="Seravek" charset="0"/>
                    <a:ea typeface="Seravek" charset="0"/>
                    <a:cs typeface="Seravek" charset="0"/>
                  </a:rPr>
                  <a:t>   (10)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>
                            <a:latin typeface="Cambria Math" charset="0"/>
                            <a:ea typeface="Seravek" charset="0"/>
                            <a:cs typeface="Seravek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1400" i="1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</m:ctrlPr>
                          </m:eqArrPr>
                          <m:e>
                            <m:r>
                              <a:rPr lang="en-US" sz="1400" i="1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sz="14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me</m:t>
                            </m:r>
                          </m:e>
                          <m:e>
                            <m:r>
                              <a:rPr lang="en-US" sz="14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14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pl</m:t>
                            </m:r>
                          </m:e>
                        </m:eqArr>
                        <m:d>
                          <m:dPr>
                            <m:begChr m:val="["/>
                            <m:endChr m:val="]"/>
                            <m:ctrlPr>
                              <a:rPr lang="en-US" sz="14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</m:ctrlPr>
                          </m:dPr>
                          <m:e>
                            <m:r>
                              <a:rPr lang="en-US" sz="14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14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you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1400">
                    <a:latin typeface="Seravek" charset="0"/>
                    <a:ea typeface="Seravek" charset="0"/>
                    <a:cs typeface="Seravek" charset="0"/>
                  </a:rPr>
                  <a:t>	/X/→/X+ni/</a:t>
                </a:r>
              </a:p>
              <a:p>
                <a:r>
                  <a:rPr lang="en-US" sz="1400">
                    <a:latin typeface="Seravek" charset="0"/>
                    <a:ea typeface="Seravek" charset="0"/>
                    <a:cs typeface="Seravek" charset="0"/>
                  </a:rPr>
                  <a:t>   (11)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>
                            <a:latin typeface="Cambria Math" charset="0"/>
                            <a:ea typeface="Seravek" charset="0"/>
                            <a:cs typeface="Seravek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1400" i="1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</m:ctrlPr>
                          </m:eqArrPr>
                          <m:e>
                            <m:r>
                              <a:rPr lang="en-US" sz="1400" i="1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sz="14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me</m:t>
                            </m:r>
                          </m:e>
                          <m:e>
                            <m:r>
                              <a:rPr lang="en-US" sz="14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14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you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1400">
                    <a:latin typeface="Seravek" charset="0"/>
                    <a:ea typeface="Seravek" charset="0"/>
                    <a:cs typeface="Seravek" charset="0"/>
                  </a:rPr>
                  <a:t>		/X/→/X+y/</a:t>
                </a:r>
              </a:p>
              <a:p>
                <a:r>
                  <a:rPr lang="en-US" sz="1400">
                    <a:latin typeface="Seravek" charset="0"/>
                    <a:ea typeface="Seravek" charset="0"/>
                    <a:cs typeface="Seravek" charset="0"/>
                  </a:rPr>
                  <a:t>   (12)	elsewhere 		/X/→/X+n/</a:t>
                </a:r>
              </a:p>
              <a:p>
                <a:endParaRPr lang="en-US" sz="1400">
                  <a:latin typeface="Seravek" charset="0"/>
                  <a:ea typeface="Seravek" charset="0"/>
                  <a:cs typeface="Seravek" charset="0"/>
                </a:endParaRPr>
              </a:p>
              <a:p>
                <a:endParaRPr lang="en-US" sz="1400">
                  <a:latin typeface="Seravek" charset="0"/>
                  <a:ea typeface="Seravek" charset="0"/>
                  <a:cs typeface="Seravek" charset="0"/>
                </a:endParaRPr>
              </a:p>
              <a:p>
                <a:endParaRPr lang="en-US" sz="1400">
                  <a:latin typeface="Seravek" charset="0"/>
                  <a:ea typeface="Seravek" charset="0"/>
                  <a:cs typeface="Seravek" charset="0"/>
                </a:endParaRPr>
              </a:p>
              <a:p>
                <a:r>
                  <a:rPr lang="en-US" sz="1400">
                    <a:latin typeface="Seravek" charset="0"/>
                    <a:ea typeface="Seravek" charset="0"/>
                    <a:cs typeface="Seravek" charset="0"/>
                  </a:rPr>
                  <a:t>Block 5</a:t>
                </a:r>
              </a:p>
              <a:p>
                <a:r>
                  <a:rPr lang="en-US" sz="1400">
                    <a:latin typeface="Seravek" charset="0"/>
                    <a:ea typeface="Seravek" charset="0"/>
                    <a:cs typeface="Seravek" charset="0"/>
                  </a:rPr>
                  <a:t>   (13)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>
                            <a:latin typeface="Cambria Math" charset="0"/>
                            <a:ea typeface="Seravek" charset="0"/>
                            <a:cs typeface="Seravek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14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</m:ctrlPr>
                          </m:eqArrPr>
                          <m:e>
                            <m:r>
                              <m:rPr>
                                <m:sty m:val="p"/>
                              </m:rPr>
                              <a:rPr lang="en-US" sz="14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fut</m:t>
                            </m:r>
                          </m:e>
                          <m:e>
                            <m:r>
                              <a:rPr lang="en-US" sz="14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14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me</m:t>
                            </m:r>
                          </m:e>
                          <m:e>
                            <m:r>
                              <a:rPr lang="en-US" sz="14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14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you</m:t>
                            </m:r>
                          </m:e>
                        </m:eqArr>
                        <m:d>
                          <m:dPr>
                            <m:begChr m:val="["/>
                            <m:endChr m:val="]"/>
                            <m:ctrlPr>
                              <a:rPr lang="en-US" sz="14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</m:ctrlPr>
                          </m:dPr>
                          <m:e>
                            <m:r>
                              <a:rPr lang="en-US" sz="14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14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you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1400">
                    <a:latin typeface="Seravek" charset="0"/>
                    <a:ea typeface="Seravek" charset="0"/>
                    <a:cs typeface="Seravek" charset="0"/>
                  </a:rPr>
                  <a:t> 	 /X/→/X+qa/</a:t>
                </a:r>
              </a:p>
              <a:p>
                <a:r>
                  <a:rPr lang="en-US" sz="1400">
                    <a:latin typeface="Seravek" charset="0"/>
                    <a:ea typeface="Seravek" charset="0"/>
                    <a:cs typeface="Seravek" charset="0"/>
                  </a:rPr>
                  <a:t>   (14)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>
                            <a:latin typeface="Cambria Math" charset="0"/>
                            <a:ea typeface="Seravek" charset="0"/>
                            <a:cs typeface="Seravek" charset="0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 charset="0"/>
                            <a:ea typeface="Seravek" charset="0"/>
                            <a:cs typeface="Seravek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1400">
                            <a:latin typeface="Cambria Math" charset="0"/>
                            <a:ea typeface="Seravek" charset="0"/>
                            <a:cs typeface="Seravek" charset="0"/>
                          </a:rPr>
                          <m:t>X</m:t>
                        </m:r>
                        <m:r>
                          <a:rPr lang="en-US" sz="1400" i="1">
                            <a:latin typeface="Cambria Math" charset="0"/>
                            <a:ea typeface="Seravek" charset="0"/>
                            <a:cs typeface="Seravek" charset="0"/>
                          </a:rPr>
                          <m:t>)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1400" i="1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sz="1400" i="1">
                                    <a:latin typeface="Cambria Math" charset="0"/>
                                    <a:ea typeface="Seravek" charset="0"/>
                                    <a:cs typeface="Seravek" charset="0"/>
                                  </a:rPr>
                                </m:ctrlPr>
                              </m:eqArrPr>
                              <m:e>
                                <m:r>
                                  <a:rPr lang="en-US" sz="1400" i="1">
                                    <a:latin typeface="Cambria Math" charset="0"/>
                                    <a:ea typeface="Seravek" charset="0"/>
                                    <a:cs typeface="Seravek" charset="0"/>
                                  </a:rPr>
                                  <m:t>−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400" cap="small">
                                    <a:latin typeface="Cambria Math" charset="0"/>
                                    <a:ea typeface="Seravek" charset="0"/>
                                    <a:cs typeface="Seravek" charset="0"/>
                                  </a:rPr>
                                  <m:t>me</m:t>
                                </m:r>
                              </m:e>
                              <m:e>
                                <m:r>
                                  <a:rPr lang="en-US" sz="1400" i="1" cap="small">
                                    <a:latin typeface="Cambria Math" charset="0"/>
                                    <a:ea typeface="Seravek" charset="0"/>
                                    <a:cs typeface="Seravek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400" cap="small">
                                    <a:latin typeface="Cambria Math" charset="0"/>
                                    <a:ea typeface="Seravek" charset="0"/>
                                    <a:cs typeface="Seravek" charset="0"/>
                                  </a:rPr>
                                  <m:t>you</m:t>
                                </m:r>
                              </m:e>
                            </m:eqArr>
                          </m:e>
                        </m:d>
                      </m:e>
                    </m:d>
                  </m:oMath>
                </a14:m>
                <a:r>
                  <a:rPr lang="en-US" sz="1400">
                    <a:latin typeface="Seravek" charset="0"/>
                    <a:ea typeface="Seravek" charset="0"/>
                    <a:cs typeface="Seravek" charset="0"/>
                  </a:rPr>
                  <a:t>	/X/→/X+ki/</a:t>
                </a:r>
                <a:br>
                  <a:rPr lang="en-US" sz="1400">
                    <a:latin typeface="Seravek" charset="0"/>
                    <a:ea typeface="Seravek" charset="0"/>
                    <a:cs typeface="Seravek" charset="0"/>
                  </a:rPr>
                </a:br>
                <a:endParaRPr lang="en-US" sz="1400">
                  <a:latin typeface="Seravek" charset="0"/>
                  <a:ea typeface="Seravek" charset="0"/>
                  <a:cs typeface="Seravek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3022" y="1320872"/>
                <a:ext cx="3232300" cy="4767139"/>
              </a:xfrm>
              <a:prstGeom prst="rect">
                <a:avLst/>
              </a:prstGeom>
              <a:blipFill rotWithShape="0">
                <a:blip r:embed="rId3"/>
                <a:stretch>
                  <a:fillRect l="-566" t="-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162260" y="1320872"/>
                <a:ext cx="3420140" cy="43534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>
                    <a:latin typeface="Seravek" charset="0"/>
                    <a:ea typeface="Seravek" charset="0"/>
                    <a:cs typeface="Seravek" charset="0"/>
                  </a:rPr>
                  <a:t>Block 6: “plurals”</a:t>
                </a:r>
              </a:p>
              <a:p>
                <a:r>
                  <a:rPr lang="en-US" sz="1400">
                    <a:latin typeface="Seravek" charset="0"/>
                    <a:ea typeface="Seravek" charset="0"/>
                    <a:cs typeface="Seravek" charset="0"/>
                  </a:rPr>
                  <a:t>   (15)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>
                            <a:latin typeface="Cambria Math" charset="0"/>
                            <a:ea typeface="Seravek" charset="0"/>
                            <a:cs typeface="Seravek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14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</m:ctrlPr>
                          </m:eqArrPr>
                          <m:e>
                            <m:r>
                              <m:rPr>
                                <m:sty m:val="p"/>
                              </m:rPr>
                              <a:rPr lang="en-US" sz="14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past</m:t>
                            </m:r>
                          </m:e>
                          <m:e>
                            <m:r>
                              <a:rPr lang="en-US" sz="14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14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me</m:t>
                            </m:r>
                          </m:e>
                          <m:e>
                            <m:r>
                              <a:rPr lang="en-US" sz="14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sz="14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pl</m:t>
                            </m:r>
                          </m:e>
                        </m:eqArr>
                        <m:d>
                          <m:dPr>
                            <m:begChr m:val="["/>
                            <m:endChr m:val="]"/>
                            <m:ctrlPr>
                              <a:rPr lang="en-US" sz="14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sz="1400" i="1" cap="small">
                                    <a:latin typeface="Cambria Math" charset="0"/>
                                    <a:ea typeface="Seravek" charset="0"/>
                                    <a:cs typeface="Seravek" charset="0"/>
                                  </a:rPr>
                                </m:ctrlPr>
                              </m:eqArrPr>
                              <m:e>
                                <m:r>
                                  <a:rPr lang="en-US" sz="1400" i="1" cap="small">
                                    <a:latin typeface="Cambria Math" charset="0"/>
                                    <a:ea typeface="Seravek" charset="0"/>
                                    <a:cs typeface="Seravek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400" cap="small">
                                    <a:latin typeface="Cambria Math" charset="0"/>
                                    <a:ea typeface="Seravek" charset="0"/>
                                    <a:cs typeface="Seravek" charset="0"/>
                                  </a:rPr>
                                  <m:t>you</m:t>
                                </m:r>
                              </m:e>
                              <m:e>
                                <m:r>
                                  <a:rPr lang="en-US" sz="1400" i="1" cap="small">
                                    <a:latin typeface="Cambria Math" charset="0"/>
                                    <a:ea typeface="Seravek" charset="0"/>
                                    <a:cs typeface="Seravek" charset="0"/>
                                  </a:rPr>
                                  <m:t>−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400" cap="small">
                                    <a:latin typeface="Cambria Math" charset="0"/>
                                    <a:ea typeface="Seravek" charset="0"/>
                                    <a:cs typeface="Seravek" charset="0"/>
                                  </a:rPr>
                                  <m:t>pl</m:t>
                                </m:r>
                              </m:e>
                            </m:eqArr>
                          </m:e>
                        </m:d>
                      </m:e>
                    </m:d>
                  </m:oMath>
                </a14:m>
                <a:r>
                  <a:rPr lang="en-US" sz="1400">
                    <a:latin typeface="Seravek" charset="0"/>
                    <a:ea typeface="Seravek" charset="0"/>
                    <a:cs typeface="Seravek" charset="0"/>
                  </a:rPr>
                  <a:t>	/X/→/X/</a:t>
                </a:r>
              </a:p>
              <a:p>
                <a:r>
                  <a:rPr lang="en-US" sz="1400">
                    <a:latin typeface="Seravek" charset="0"/>
                    <a:ea typeface="Seravek" charset="0"/>
                    <a:cs typeface="Seravek" charset="0"/>
                  </a:rPr>
                  <a:t>   (16)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>
                            <a:latin typeface="Cambria Math" charset="0"/>
                            <a:ea typeface="Seravek" charset="0"/>
                            <a:cs typeface="Seravek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14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</m:ctrlPr>
                          </m:eqArrPr>
                          <m:e>
                            <m:r>
                              <m:rPr>
                                <m:sty m:val="p"/>
                              </m:rPr>
                              <a:rPr lang="en-US" sz="14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past</m:t>
                            </m:r>
                          </m:e>
                          <m:e>
                            <m:r>
                              <a:rPr lang="en-US" sz="14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sz="14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you</m:t>
                            </m:r>
                          </m:e>
                          <m:e>
                            <m:r>
                              <a:rPr lang="en-US" sz="14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14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pl</m:t>
                            </m:r>
                          </m:e>
                        </m:eqArr>
                        <m:d>
                          <m:dPr>
                            <m:begChr m:val="["/>
                            <m:endChr m:val="]"/>
                            <m:ctrlPr>
                              <a:rPr lang="en-US" sz="14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sz="1400" i="1" cap="small">
                                    <a:latin typeface="Cambria Math" charset="0"/>
                                    <a:ea typeface="Seravek" charset="0"/>
                                    <a:cs typeface="Seravek" charset="0"/>
                                  </a:rPr>
                                </m:ctrlPr>
                              </m:eqArrPr>
                              <m:e>
                                <m:r>
                                  <a:rPr lang="en-US" sz="1400" i="1" cap="small">
                                    <a:latin typeface="Cambria Math" charset="0"/>
                                    <a:ea typeface="Seravek" charset="0"/>
                                    <a:cs typeface="Seravek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400" cap="small">
                                    <a:latin typeface="Cambria Math" charset="0"/>
                                    <a:ea typeface="Seravek" charset="0"/>
                                    <a:cs typeface="Seravek" charset="0"/>
                                  </a:rPr>
                                  <m:t>me</m:t>
                                </m:r>
                              </m:e>
                              <m:e>
                                <m:r>
                                  <a:rPr lang="en-US" sz="1400" i="1" cap="small">
                                    <a:latin typeface="Cambria Math" charset="0"/>
                                    <a:ea typeface="Seravek" charset="0"/>
                                    <a:cs typeface="Seravek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400" cap="small">
                                    <a:latin typeface="Cambria Math" charset="0"/>
                                    <a:ea typeface="Seravek" charset="0"/>
                                    <a:cs typeface="Seravek" charset="0"/>
                                  </a:rPr>
                                  <m:t>pl</m:t>
                                </m:r>
                              </m:e>
                            </m:eqArr>
                          </m:e>
                        </m:d>
                      </m:e>
                    </m:d>
                  </m:oMath>
                </a14:m>
                <a:r>
                  <a:rPr lang="en-US" sz="1400">
                    <a:latin typeface="Seravek" charset="0"/>
                    <a:ea typeface="Seravek" charset="0"/>
                    <a:cs typeface="Seravek" charset="0"/>
                  </a:rPr>
                  <a:t>	/X/→/X+chis/</a:t>
                </a:r>
              </a:p>
              <a:p>
                <a:r>
                  <a:rPr lang="en-US" sz="1400">
                    <a:latin typeface="Seravek" charset="0"/>
                    <a:ea typeface="Seravek" charset="0"/>
                    <a:cs typeface="Seravek" charset="0"/>
                  </a:rPr>
                  <a:t>   (17)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>
                            <a:latin typeface="Cambria Math" charset="0"/>
                            <a:ea typeface="Seravek" charset="0"/>
                            <a:cs typeface="Seravek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14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</m:ctrlPr>
                          </m:eqArrPr>
                          <m:e>
                            <m:r>
                              <m:rPr>
                                <m:sty m:val="p"/>
                              </m:rPr>
                              <a:rPr lang="en-US" sz="14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fut</m:t>
                            </m:r>
                          </m:e>
                          <m:e>
                            <m:r>
                              <a:rPr lang="en-US" sz="14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sz="14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me</m:t>
                            </m:r>
                          </m:e>
                          <m:e>
                            <m:r>
                              <a:rPr lang="en-US" sz="14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14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pl</m:t>
                            </m:r>
                          </m:e>
                        </m:eqArr>
                        <m:d>
                          <m:dPr>
                            <m:begChr m:val="["/>
                            <m:endChr m:val="]"/>
                            <m:ctrlPr>
                              <a:rPr lang="en-US" sz="14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</m:ctrlPr>
                          </m:dPr>
                          <m:e>
                            <m:r>
                              <a:rPr lang="en-US" sz="14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sz="14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pl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1400">
                    <a:latin typeface="Seravek" charset="0"/>
                    <a:ea typeface="Seravek" charset="0"/>
                    <a:cs typeface="Seravek" charset="0"/>
                  </a:rPr>
                  <a:t>		/X/→/X+ku/</a:t>
                </a:r>
              </a:p>
              <a:p>
                <a:r>
                  <a:rPr lang="en-US" sz="1400">
                    <a:latin typeface="Seravek" charset="0"/>
                    <a:ea typeface="Seravek" charset="0"/>
                    <a:cs typeface="Seravek" charset="0"/>
                  </a:rPr>
                  <a:t>   (18)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>
                            <a:latin typeface="Cambria Math" charset="0"/>
                            <a:ea typeface="Seravek" charset="0"/>
                            <a:cs typeface="Seravek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1400" i="1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</m:ctrlPr>
                          </m:eqArrPr>
                          <m:e>
                            <m:r>
                              <m:rPr>
                                <m:sty m:val="p"/>
                              </m:rPr>
                              <a:rPr lang="en-US" sz="14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past</m:t>
                            </m:r>
                          </m:e>
                          <m:e>
                            <m:r>
                              <a:rPr lang="en-US" sz="1400" i="1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sz="14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me</m:t>
                            </m:r>
                          </m:e>
                          <m:e>
                            <m:r>
                              <a:rPr lang="en-US" sz="14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14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you</m:t>
                            </m:r>
                          </m:e>
                          <m:e>
                            <m:r>
                              <a:rPr lang="en-US" sz="14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sz="14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pl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1400">
                    <a:latin typeface="Seravek" charset="0"/>
                    <a:ea typeface="Seravek" charset="0"/>
                    <a:cs typeface="Seravek" charset="0"/>
                  </a:rPr>
                  <a:t>		/X/→/X+ku/</a:t>
                </a:r>
              </a:p>
              <a:p>
                <a:r>
                  <a:rPr lang="en-US" sz="1400">
                    <a:latin typeface="Seravek" charset="0"/>
                    <a:ea typeface="Seravek" charset="0"/>
                    <a:cs typeface="Seravek" charset="0"/>
                  </a:rPr>
                  <a:t>   (19)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>
                            <a:latin typeface="Cambria Math" charset="0"/>
                            <a:ea typeface="Seravek" charset="0"/>
                            <a:cs typeface="Seravek" charset="0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 charset="0"/>
                            <a:ea typeface="Seravek" charset="0"/>
                            <a:cs typeface="Seravek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1400">
                            <a:latin typeface="Cambria Math" charset="0"/>
                            <a:ea typeface="Seravek" charset="0"/>
                            <a:cs typeface="Seravek" charset="0"/>
                          </a:rPr>
                          <m:t>X</m:t>
                        </m:r>
                        <m:r>
                          <a:rPr lang="en-US" sz="1400" i="1">
                            <a:latin typeface="Cambria Math" charset="0"/>
                            <a:ea typeface="Seravek" charset="0"/>
                            <a:cs typeface="Seravek" charset="0"/>
                          </a:rPr>
                          <m:t>)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1400" i="1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sz="1400" i="1">
                                    <a:latin typeface="Cambria Math" charset="0"/>
                                    <a:ea typeface="Seravek" charset="0"/>
                                    <a:cs typeface="Seravek" charset="0"/>
                                  </a:rPr>
                                </m:ctrlPr>
                              </m:eqArrPr>
                              <m:e>
                                <m:r>
                                  <a:rPr lang="en-US" sz="1400" i="1">
                                    <a:latin typeface="Cambria Math" charset="0"/>
                                    <a:ea typeface="Seravek" charset="0"/>
                                    <a:cs typeface="Seravek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400" cap="small">
                                    <a:latin typeface="Cambria Math" charset="0"/>
                                    <a:ea typeface="Seravek" charset="0"/>
                                    <a:cs typeface="Seravek" charset="0"/>
                                  </a:rPr>
                                  <m:t>you</m:t>
                                </m:r>
                              </m:e>
                              <m:e>
                                <m:r>
                                  <a:rPr lang="en-US" sz="1400" i="1" cap="small">
                                    <a:latin typeface="Cambria Math" charset="0"/>
                                    <a:ea typeface="Seravek" charset="0"/>
                                    <a:cs typeface="Seravek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400" cap="small">
                                    <a:latin typeface="Cambria Math" charset="0"/>
                                    <a:ea typeface="Seravek" charset="0"/>
                                    <a:cs typeface="Seravek" charset="0"/>
                                  </a:rPr>
                                  <m:t>pl</m:t>
                                </m:r>
                              </m:e>
                            </m:eqArr>
                          </m:e>
                        </m:d>
                      </m:e>
                    </m:d>
                  </m:oMath>
                </a14:m>
                <a:r>
                  <a:rPr lang="en-US" sz="1400">
                    <a:latin typeface="Seravek" charset="0"/>
                    <a:ea typeface="Seravek" charset="0"/>
                    <a:cs typeface="Seravek" charset="0"/>
                  </a:rPr>
                  <a:t>	/X/→/X+chis/</a:t>
                </a:r>
              </a:p>
              <a:p>
                <a:r>
                  <a:rPr lang="en-US" sz="1400">
                    <a:latin typeface="Seravek" charset="0"/>
                    <a:ea typeface="Seravek" charset="0"/>
                    <a:cs typeface="Seravek" charset="0"/>
                  </a:rPr>
                  <a:t>   (20)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>
                            <a:latin typeface="Cambria Math" charset="0"/>
                            <a:ea typeface="Seravek" charset="0"/>
                            <a:cs typeface="Seravek" charset="0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 charset="0"/>
                            <a:ea typeface="Seravek" charset="0"/>
                            <a:cs typeface="Seravek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1400" cap="small">
                            <a:latin typeface="Cambria Math" charset="0"/>
                            <a:ea typeface="Seravek" charset="0"/>
                            <a:cs typeface="Seravek" charset="0"/>
                          </a:rPr>
                          <m:t>X</m:t>
                        </m:r>
                        <m:r>
                          <a:rPr lang="en-US" sz="1400" cap="small">
                            <a:latin typeface="Cambria Math" charset="0"/>
                            <a:ea typeface="Seravek" charset="0"/>
                            <a:cs typeface="Seravek" charset="0"/>
                          </a:rPr>
                          <m:t>)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14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sz="1400" i="1" cap="small">
                                    <a:latin typeface="Cambria Math" charset="0"/>
                                    <a:ea typeface="Seravek" charset="0"/>
                                    <a:cs typeface="Seravek" charset="0"/>
                                  </a:rPr>
                                </m:ctrlPr>
                              </m:eqArrPr>
                              <m:e>
                                <m:r>
                                  <a:rPr lang="en-US" sz="1400" i="1" cap="small">
                                    <a:latin typeface="Cambria Math" charset="0"/>
                                    <a:ea typeface="Seravek" charset="0"/>
                                    <a:cs typeface="Seravek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400" cap="small">
                                    <a:latin typeface="Cambria Math" charset="0"/>
                                    <a:ea typeface="Seravek" charset="0"/>
                                    <a:cs typeface="Seravek" charset="0"/>
                                  </a:rPr>
                                  <m:t>me</m:t>
                                </m:r>
                              </m:e>
                              <m:e>
                                <m:r>
                                  <a:rPr lang="en-US" sz="1400" i="1" cap="small">
                                    <a:latin typeface="Cambria Math" charset="0"/>
                                    <a:ea typeface="Seravek" charset="0"/>
                                    <a:cs typeface="Seravek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400" cap="small">
                                    <a:latin typeface="Cambria Math" charset="0"/>
                                    <a:ea typeface="Seravek" charset="0"/>
                                    <a:cs typeface="Seravek" charset="0"/>
                                  </a:rPr>
                                  <m:t>pl</m:t>
                                </m:r>
                              </m:e>
                            </m:eqArr>
                          </m:e>
                        </m:d>
                      </m:e>
                    </m:d>
                  </m:oMath>
                </a14:m>
                <a:r>
                  <a:rPr lang="en-US" sz="1400">
                    <a:latin typeface="Seravek" charset="0"/>
                    <a:ea typeface="Seravek" charset="0"/>
                    <a:cs typeface="Seravek" charset="0"/>
                  </a:rPr>
                  <a:t>		/X/→/X+ku/</a:t>
                </a:r>
              </a:p>
              <a:p>
                <a:r>
                  <a:rPr lang="en-US" sz="1400">
                    <a:latin typeface="Seravek" charset="0"/>
                    <a:ea typeface="Seravek" charset="0"/>
                    <a:cs typeface="Seravek" charset="0"/>
                  </a:rPr>
                  <a:t>   (21)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>
                            <a:latin typeface="Cambria Math" charset="0"/>
                            <a:ea typeface="Seravek" charset="0"/>
                            <a:cs typeface="Seravek" charset="0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 charset="0"/>
                            <a:ea typeface="Seravek" charset="0"/>
                            <a:cs typeface="Seravek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1400" cap="small">
                            <a:latin typeface="Cambria Math" charset="0"/>
                            <a:ea typeface="Seravek" charset="0"/>
                            <a:cs typeface="Seravek" charset="0"/>
                          </a:rPr>
                          <m:t>pl</m:t>
                        </m:r>
                      </m:e>
                    </m:d>
                  </m:oMath>
                </a14:m>
                <a:r>
                  <a:rPr lang="en-US" sz="1400">
                    <a:latin typeface="Seravek" charset="0"/>
                    <a:ea typeface="Seravek" charset="0"/>
                    <a:cs typeface="Seravek" charset="0"/>
                  </a:rPr>
                  <a:t>			/X/→/X+ku/</a:t>
                </a:r>
              </a:p>
              <a:p>
                <a:endParaRPr lang="en-US" sz="1400">
                  <a:latin typeface="Seravek" charset="0"/>
                  <a:ea typeface="Seravek" charset="0"/>
                  <a:cs typeface="Seravek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2260" y="1320872"/>
                <a:ext cx="3420140" cy="4353436"/>
              </a:xfrm>
              <a:prstGeom prst="rect">
                <a:avLst/>
              </a:prstGeom>
              <a:blipFill rotWithShape="0">
                <a:blip r:embed="rId4"/>
                <a:stretch>
                  <a:fillRect l="-535" t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1"/>
          <p:cNvSpPr txBox="1">
            <a:spLocks/>
          </p:cNvSpPr>
          <p:nvPr/>
        </p:nvSpPr>
        <p:spPr>
          <a:xfrm>
            <a:off x="11355966" y="6356350"/>
            <a:ext cx="6508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>
                <a:latin typeface="Seravek" charset="0"/>
                <a:ea typeface="Seravek" charset="0"/>
                <a:cs typeface="Seravek" charset="0"/>
              </a:rPr>
              <a:t>12</a:t>
            </a:r>
            <a:endParaRPr lang="en-US" dirty="0">
              <a:latin typeface="Seravek" charset="0"/>
              <a:ea typeface="Seravek" charset="0"/>
              <a:cs typeface="Serave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8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DM Vocabulary Items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158627"/>
              </p:ext>
            </p:extLst>
          </p:nvPr>
        </p:nvGraphicFramePr>
        <p:xfrm>
          <a:off x="609600" y="1296589"/>
          <a:ext cx="3967036" cy="282813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47650"/>
                <a:gridCol w="628650"/>
                <a:gridCol w="493713"/>
                <a:gridCol w="2597023"/>
              </a:tblGrid>
              <a:tr h="2571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(1)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[+pl.acc]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 → Ø /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[–me.nom –me.acc –you.acc]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</a:tr>
              <a:tr h="2571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(2)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[+pl.acc]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 → Ø /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[–me.nom –you.acc +pl.nom]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</a:tr>
              <a:tr h="2571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(3)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[+pl.acc]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 → Ø /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[–me.acc –you.acc –fut]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</a:tr>
              <a:tr h="2571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(4)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[+ fut]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 → Ø /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[–me.nom +you.nom]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</a:tr>
              <a:tr h="2571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(5)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[+pl.acc]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 → Ø /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[–me.nom +you.nom +pl.nom –past]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</a:tr>
              <a:tr h="2571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(6)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[+pl.nom]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 → Ø /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[–me.nom –you.nom +you.acc +past]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</a:tr>
              <a:tr h="2571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(7)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[+pl.acc]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 → Ø /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[–me.nom +you.nom +pl.nom +past]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</a:tr>
              <a:tr h="2571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(8)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[+pl.nom]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 → Ø /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[–me.nom +me.acc –you.nom +pl.acc]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</a:tr>
              <a:tr h="2571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(9)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[+fut]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 → Ø /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[–me.nom –me.acc –you.nom +you.acc]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</a:tr>
              <a:tr h="2571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(10)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[+pl.acc]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 → Ø /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[+me.nom +pl.nom +past]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</a:tr>
              <a:tr h="2571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(11)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[+pl.nom]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 → Ø /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[+me.nom +pl.acc –past –fut]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471182"/>
              </p:ext>
            </p:extLst>
          </p:nvPr>
        </p:nvGraphicFramePr>
        <p:xfrm>
          <a:off x="609598" y="4303870"/>
          <a:ext cx="4881881" cy="177366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98438"/>
                <a:gridCol w="3466973"/>
                <a:gridCol w="217488"/>
                <a:gridCol w="998982"/>
              </a:tblGrid>
              <a:tr h="2217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(1)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+</a:t>
                      </a: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me.acc +you.nom –pl.nom +pl.acc +past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⟷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–warqankichis</a:t>
                      </a:r>
                    </a:p>
                  </a:txBody>
                  <a:tcPr marL="0" marR="0" marT="0" marB="0" anchor="ctr"/>
                </a:tc>
              </a:tr>
              <a:tr h="2217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(2)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+me.nom –you.nom +you.acc –pl.nom +pl.acc +fut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⟷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–sqaykiku</a:t>
                      </a:r>
                    </a:p>
                  </a:txBody>
                  <a:tcPr marL="0" marR="0" marT="0" marB="0" anchor="ctr"/>
                </a:tc>
              </a:tr>
              <a:tr h="2217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(3)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+me.nom –you.nom +you.acc +pl.acc +fut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⟷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–sqaykichis</a:t>
                      </a:r>
                    </a:p>
                  </a:txBody>
                  <a:tcPr marL="0" marR="0" marT="0" marB="0" anchor="ctr"/>
                </a:tc>
              </a:tr>
              <a:tr h="2217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(4)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+me.nom –you.nom +you.acc +pl.nom +fut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⟷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–sqaykiku</a:t>
                      </a:r>
                    </a:p>
                  </a:txBody>
                  <a:tcPr marL="0" marR="0" marT="0" marB="0" anchor="ctr"/>
                </a:tc>
              </a:tr>
              <a:tr h="2217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(5)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+me.nom –you.nom +you.acc +fut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⟷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–sqayki</a:t>
                      </a:r>
                    </a:p>
                  </a:txBody>
                  <a:tcPr marL="0" marR="0" marT="0" marB="0" anchor="ctr"/>
                </a:tc>
              </a:tr>
              <a:tr h="2217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(6)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+me.nom –you.nom +pl.nom +fut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⟷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–sayku</a:t>
                      </a:r>
                    </a:p>
                  </a:txBody>
                  <a:tcPr marL="0" marR="0" marT="0" marB="0" anchor="ctr"/>
                </a:tc>
              </a:tr>
              <a:tr h="2217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(7)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+me.nom –you.nom +fut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⟷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–sa</a:t>
                      </a:r>
                    </a:p>
                  </a:txBody>
                  <a:tcPr marL="0" marR="0" marT="0" marB="0" anchor="ctr"/>
                </a:tc>
              </a:tr>
              <a:tr h="2217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(8)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+me.nom +fut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⟷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–sun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344630"/>
              </p:ext>
            </p:extLst>
          </p:nvPr>
        </p:nvGraphicFramePr>
        <p:xfrm>
          <a:off x="7535735" y="1296589"/>
          <a:ext cx="4046665" cy="47056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69875"/>
                <a:gridCol w="3006852"/>
                <a:gridCol w="217488"/>
                <a:gridCol w="552450"/>
              </a:tblGrid>
              <a:tr h="2240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(9)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+me.nom –you.acc –pl.nom (–you.nom)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⟷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–q</a:t>
                      </a:r>
                    </a:p>
                  </a:txBody>
                  <a:tcPr marL="0" marR="0" marT="0" marB="0" anchor="ctr"/>
                </a:tc>
              </a:tr>
              <a:tr h="2240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(10)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+pl.nom (+me.nom +you.nom)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⟷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–Ø</a:t>
                      </a:r>
                    </a:p>
                  </a:txBody>
                  <a:tcPr marL="0" marR="0" marT="0" marB="0" anchor="ctr"/>
                </a:tc>
              </a:tr>
              <a:tr h="2240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(11)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(+me.acc)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⟷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–wa</a:t>
                      </a:r>
                    </a:p>
                  </a:txBody>
                  <a:tcPr marL="0" marR="0" marT="0" marB="0" anchor="ctr"/>
                </a:tc>
              </a:tr>
              <a:tr h="2240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(12)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+past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⟷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–rqa</a:t>
                      </a:r>
                    </a:p>
                  </a:txBody>
                  <a:tcPr marL="0" marR="0" marT="0" marB="0" anchor="ctr"/>
                </a:tc>
              </a:tr>
              <a:tr h="2240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(13)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+me.nom –you.nom –you.acc –pl.nom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⟷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–ni</a:t>
                      </a:r>
                    </a:p>
                  </a:txBody>
                  <a:tcPr marL="0" marR="0" marT="0" marB="0" anchor="ctr"/>
                </a:tc>
              </a:tr>
              <a:tr h="2240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(14)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+me.nom –you.nom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⟷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–y</a:t>
                      </a:r>
                    </a:p>
                  </a:txBody>
                  <a:tcPr marL="0" marR="0" marT="0" marB="0" anchor="ctr"/>
                </a:tc>
              </a:tr>
              <a:tr h="2240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(15)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+me.nom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⟷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–n</a:t>
                      </a:r>
                    </a:p>
                  </a:txBody>
                  <a:tcPr marL="0" marR="0" marT="0" marB="0" anchor="ctr"/>
                </a:tc>
              </a:tr>
              <a:tr h="2240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(16)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–me.nom –you.nom –you.acc –pl.nom (+past)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⟷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–Ø</a:t>
                      </a:r>
                    </a:p>
                  </a:txBody>
                  <a:tcPr marL="0" marR="0" marT="0" marB="0" anchor="ctr"/>
                </a:tc>
              </a:tr>
              <a:tr h="2240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(17)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–me.nom –me.acc +you.acc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⟷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–sunki</a:t>
                      </a:r>
                    </a:p>
                  </a:txBody>
                  <a:tcPr marL="0" marR="0" marT="0" marB="0" anchor="ctr"/>
                </a:tc>
              </a:tr>
              <a:tr h="2240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(18)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–me.nom +you.acc +fut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⟷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–sun</a:t>
                      </a:r>
                    </a:p>
                  </a:txBody>
                  <a:tcPr marL="0" marR="0" marT="0" marB="0" anchor="ctr"/>
                </a:tc>
              </a:tr>
              <a:tr h="2240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(19)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–me.nom +you.acc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⟷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–n</a:t>
                      </a:r>
                    </a:p>
                  </a:txBody>
                  <a:tcPr marL="0" marR="0" marT="0" marB="0" anchor="ctr"/>
                </a:tc>
              </a:tr>
              <a:tr h="2240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(20)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–me.nom +you.nom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⟷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–nki</a:t>
                      </a:r>
                    </a:p>
                  </a:txBody>
                  <a:tcPr marL="0" marR="0" marT="0" marB="0" anchor="ctr"/>
                </a:tc>
              </a:tr>
              <a:tr h="2240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(21)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+you.acc (+me.nom)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⟷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–ki</a:t>
                      </a:r>
                    </a:p>
                  </a:txBody>
                  <a:tcPr marL="0" marR="0" marT="0" marB="0" anchor="ctr"/>
                </a:tc>
              </a:tr>
              <a:tr h="2240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(22)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–me.nom –you.nom –past +fut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⟷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–nqa</a:t>
                      </a:r>
                    </a:p>
                  </a:txBody>
                  <a:tcPr marL="0" marR="0" marT="0" marB="0" anchor="ctr"/>
                </a:tc>
              </a:tr>
              <a:tr h="2240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(23)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–me.nom –you.nom –past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⟷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–n</a:t>
                      </a:r>
                    </a:p>
                  </a:txBody>
                  <a:tcPr marL="0" marR="0" marT="0" marB="0" anchor="ctr"/>
                </a:tc>
              </a:tr>
              <a:tr h="2240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(24)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+pl.acc +pl.acc (+you.acc)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⟷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–chis</a:t>
                      </a:r>
                    </a:p>
                  </a:txBody>
                  <a:tcPr marL="0" marR="0" marT="0" marB="0" anchor="ctr"/>
                </a:tc>
              </a:tr>
              <a:tr h="2240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(25)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+pl.acc (+you.acc)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⟷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–chis</a:t>
                      </a:r>
                    </a:p>
                  </a:txBody>
                  <a:tcPr marL="0" marR="0" marT="0" marB="0" anchor="ctr"/>
                </a:tc>
              </a:tr>
              <a:tr h="2240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(26)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+pl.acc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⟷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–ku</a:t>
                      </a:r>
                    </a:p>
                  </a:txBody>
                  <a:tcPr marL="0" marR="0" marT="0" marB="0" anchor="ctr"/>
                </a:tc>
              </a:tr>
              <a:tr h="2240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(27)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+pl.nom (+you.nom)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⟷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–chis</a:t>
                      </a:r>
                    </a:p>
                  </a:txBody>
                  <a:tcPr marL="0" marR="0" marT="0" marB="0" anchor="ctr"/>
                </a:tc>
              </a:tr>
              <a:tr h="2240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(28)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+you.nom +pl.nom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⟷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–chis</a:t>
                      </a:r>
                    </a:p>
                  </a:txBody>
                  <a:tcPr marL="0" marR="0" marT="0" marB="0" anchor="ctr"/>
                </a:tc>
              </a:tr>
              <a:tr h="2240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(29)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+pl.nom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⟷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–ku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Slide Number Placeholder 1"/>
          <p:cNvSpPr txBox="1">
            <a:spLocks/>
          </p:cNvSpPr>
          <p:nvPr/>
        </p:nvSpPr>
        <p:spPr>
          <a:xfrm>
            <a:off x="11355966" y="6356350"/>
            <a:ext cx="6508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>
                <a:latin typeface="Seravek" charset="0"/>
                <a:ea typeface="Seravek" charset="0"/>
                <a:cs typeface="Seravek" charset="0"/>
              </a:rPr>
              <a:t>12</a:t>
            </a:r>
            <a:endParaRPr lang="en-US" dirty="0">
              <a:latin typeface="Seravek" charset="0"/>
              <a:ea typeface="Seravek" charset="0"/>
              <a:cs typeface="Serave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88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68171"/>
            <a:ext cx="5059735" cy="581654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Lots of overlap in the rules.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09600" y="1829094"/>
                <a:ext cx="2688557" cy="16044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>
                    <a:latin typeface="Seravek" charset="0"/>
                    <a:ea typeface="Seravek" charset="0"/>
                    <a:cs typeface="Seravek" charset="0"/>
                  </a:rPr>
                  <a:t>EWP</a:t>
                </a:r>
              </a:p>
              <a:p>
                <a:r>
                  <a:rPr lang="en-US" sz="1400">
                    <a:latin typeface="Seravek" charset="0"/>
                    <a:ea typeface="Seravek" charset="0"/>
                    <a:cs typeface="Seravek" charset="0"/>
                  </a:rPr>
                  <a:t> (1) 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>
                            <a:latin typeface="Cambria Math" charset="0"/>
                            <a:ea typeface="Seravek" charset="0"/>
                            <a:cs typeface="Seravek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1400" i="1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</m:ctrlPr>
                          </m:dPr>
                          <m:e>
                            <m:r>
                              <a:rPr lang="en-US" sz="1400" i="1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sz="14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me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1400">
                    <a:latin typeface="Seravek" charset="0"/>
                    <a:ea typeface="Seravek" charset="0"/>
                    <a:cs typeface="Seravek" charset="0"/>
                  </a:rPr>
                  <a:t>	/X/→/X+wa/</a:t>
                </a:r>
              </a:p>
              <a:p>
                <a:endParaRPr lang="en-US" sz="1400">
                  <a:latin typeface="Seravek" charset="0"/>
                  <a:ea typeface="Seravek" charset="0"/>
                  <a:cs typeface="Seravek" charset="0"/>
                </a:endParaRPr>
              </a:p>
              <a:p>
                <a:r>
                  <a:rPr lang="en-US" sz="1400">
                    <a:latin typeface="Seravek" charset="0"/>
                    <a:ea typeface="Seravek" charset="0"/>
                    <a:cs typeface="Seravek" charset="0"/>
                  </a:rPr>
                  <a:t> (2)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>
                            <a:latin typeface="Cambria Math" charset="0"/>
                            <a:ea typeface="Seravek" charset="0"/>
                            <a:cs typeface="Seravek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1400" cap="small">
                            <a:latin typeface="Cambria Math" charset="0"/>
                            <a:ea typeface="Seravek" charset="0"/>
                            <a:cs typeface="Seravek" charset="0"/>
                          </a:rPr>
                          <m:t>past</m:t>
                        </m:r>
                      </m:e>
                    </m:d>
                  </m:oMath>
                </a14:m>
                <a:r>
                  <a:rPr lang="en-US" sz="1400">
                    <a:latin typeface="Seravek" charset="0"/>
                    <a:ea typeface="Seravek" charset="0"/>
                    <a:cs typeface="Seravek" charset="0"/>
                  </a:rPr>
                  <a:t>		/X/→/X+rqa/</a:t>
                </a:r>
              </a:p>
              <a:p>
                <a:endParaRPr lang="en-US" sz="1400">
                  <a:latin typeface="Seravek" charset="0"/>
                  <a:ea typeface="Seravek" charset="0"/>
                  <a:cs typeface="Seravek" charset="0"/>
                </a:endParaRPr>
              </a:p>
              <a:p>
                <a:r>
                  <a:rPr lang="en-US" sz="1400">
                    <a:latin typeface="Seravek" charset="0"/>
                    <a:ea typeface="Seravek" charset="0"/>
                    <a:cs typeface="Seravek" charset="0"/>
                  </a:rPr>
                  <a:t>(11)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>
                            <a:latin typeface="Cambria Math" charset="0"/>
                            <a:ea typeface="Seravek" charset="0"/>
                            <a:cs typeface="Seravek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1400" i="1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</m:ctrlPr>
                          </m:eqArrPr>
                          <m:e>
                            <m:r>
                              <a:rPr lang="en-US" sz="1400" i="1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sz="14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me</m:t>
                            </m:r>
                          </m:e>
                          <m:e>
                            <m:r>
                              <a:rPr lang="en-US" sz="14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14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you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1400">
                    <a:latin typeface="Seravek" charset="0"/>
                    <a:ea typeface="Seravek" charset="0"/>
                    <a:cs typeface="Seravek" charset="0"/>
                  </a:rPr>
                  <a:t>	/X/→/X+y/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829094"/>
                <a:ext cx="2688557" cy="1604414"/>
              </a:xfrm>
              <a:prstGeom prst="rect">
                <a:avLst/>
              </a:prstGeom>
              <a:blipFill rotWithShape="0">
                <a:blip r:embed="rId3"/>
                <a:stretch>
                  <a:fillRect l="-680" t="-1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3425793" y="1829094"/>
            <a:ext cx="284590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>
                <a:latin typeface="Seravek" charset="0"/>
                <a:ea typeface="Seravek" charset="0"/>
                <a:cs typeface="Seravek" charset="0"/>
              </a:rPr>
              <a:t>DM</a:t>
            </a:r>
          </a:p>
          <a:p>
            <a:r>
              <a:rPr lang="en-US" sz="1400">
                <a:latin typeface="Seravek" charset="0"/>
                <a:ea typeface="Seravek" charset="0"/>
                <a:cs typeface="Seravek" charset="0"/>
              </a:rPr>
              <a:t> (11) </a:t>
            </a:r>
            <a:r>
              <a:rPr lang="en-US" sz="1400" cap="small">
                <a:latin typeface="Seravek" charset="0"/>
                <a:ea typeface="Seravek" charset="0"/>
                <a:cs typeface="Seravek" charset="0"/>
              </a:rPr>
              <a:t>(+me.acc) 		  </a:t>
            </a:r>
            <a:r>
              <a:rPr lang="en-US" sz="1400">
                <a:latin typeface="Seravek" charset="0"/>
                <a:ea typeface="Seravek" charset="0"/>
                <a:cs typeface="Seravek" charset="0"/>
              </a:rPr>
              <a:t>⟷ –wa</a:t>
            </a:r>
          </a:p>
          <a:p>
            <a:endParaRPr lang="en-US" sz="1400">
              <a:latin typeface="Seravek" charset="0"/>
              <a:ea typeface="Seravek" charset="0"/>
              <a:cs typeface="Seravek" charset="0"/>
            </a:endParaRPr>
          </a:p>
          <a:p>
            <a:r>
              <a:rPr lang="en-US" sz="1400">
                <a:latin typeface="Seravek" charset="0"/>
                <a:ea typeface="Seravek" charset="0"/>
                <a:cs typeface="Seravek" charset="0"/>
              </a:rPr>
              <a:t>(12) </a:t>
            </a:r>
            <a:r>
              <a:rPr lang="is-IS" sz="1400" cap="small">
                <a:latin typeface="Seravek" charset="0"/>
                <a:ea typeface="Seravek" charset="0"/>
                <a:cs typeface="Seravek" charset="0"/>
              </a:rPr>
              <a:t>+past</a:t>
            </a:r>
            <a:r>
              <a:rPr lang="is-IS" sz="1400">
                <a:latin typeface="Seravek" charset="0"/>
                <a:ea typeface="Seravek" charset="0"/>
                <a:cs typeface="Seravek" charset="0"/>
              </a:rPr>
              <a:t> 			  ⟷ –rqa</a:t>
            </a:r>
          </a:p>
          <a:p>
            <a:endParaRPr lang="is-IS" sz="1400">
              <a:latin typeface="Seravek" charset="0"/>
              <a:ea typeface="Seravek" charset="0"/>
              <a:cs typeface="Seravek" charset="0"/>
            </a:endParaRPr>
          </a:p>
          <a:p>
            <a:pPr fontAlgn="ctr"/>
            <a:r>
              <a:rPr lang="is-IS" sz="1400">
                <a:latin typeface="Seravek" charset="0"/>
                <a:ea typeface="Seravek" charset="0"/>
                <a:cs typeface="Seravek" charset="0"/>
              </a:rPr>
              <a:t>(14) </a:t>
            </a:r>
            <a:r>
              <a:rPr lang="en-US" sz="1400" cap="small">
                <a:latin typeface="Seravek" charset="0"/>
                <a:ea typeface="Seravek" charset="0"/>
                <a:cs typeface="Seravek" charset="0"/>
              </a:rPr>
              <a:t>+me.nom –you.nom	  </a:t>
            </a:r>
            <a:r>
              <a:rPr lang="en-US" sz="1400">
                <a:latin typeface="Seravek" charset="0"/>
                <a:ea typeface="Seravek" charset="0"/>
                <a:cs typeface="Seravek" charset="0"/>
              </a:rPr>
              <a:t>⟷ –y</a:t>
            </a:r>
            <a:endParaRPr lang="en-US" sz="1400" cap="small">
              <a:latin typeface="Seravek" charset="0"/>
              <a:ea typeface="Seravek" charset="0"/>
              <a:cs typeface="Seravek" charset="0"/>
            </a:endParaRPr>
          </a:p>
          <a:p>
            <a:pPr fontAlgn="ctr"/>
            <a:r>
              <a:rPr lang="en-US" sz="1400" cap="small">
                <a:latin typeface="Seravek" charset="0"/>
                <a:ea typeface="Seravek" charset="0"/>
                <a:cs typeface="Seravek" charset="0"/>
              </a:rPr>
              <a:t>    </a:t>
            </a:r>
            <a:endParaRPr lang="en-US" sz="1400">
              <a:latin typeface="Seravek" charset="0"/>
              <a:ea typeface="Seravek" charset="0"/>
              <a:cs typeface="Seravek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583246"/>
              </p:ext>
            </p:extLst>
          </p:nvPr>
        </p:nvGraphicFramePr>
        <p:xfrm>
          <a:off x="6730408" y="1935882"/>
          <a:ext cx="4851992" cy="299248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06499"/>
                <a:gridCol w="606499"/>
                <a:gridCol w="606499"/>
                <a:gridCol w="606499"/>
                <a:gridCol w="606499"/>
                <a:gridCol w="606499"/>
                <a:gridCol w="606499"/>
                <a:gridCol w="606499"/>
              </a:tblGrid>
              <a:tr h="3534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past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present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future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75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75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75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pl.excl</a:t>
                      </a:r>
                      <a:endParaRPr lang="en-US" sz="75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75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pl.incl</a:t>
                      </a:r>
                      <a:endParaRPr lang="en-US" sz="75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</a:t>
                      </a:r>
                      <a:r>
                        <a:rPr lang="en-US" sz="75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75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</a:t>
                      </a:r>
                      <a:r>
                        <a:rPr lang="en-US" sz="75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</a:t>
                      </a:r>
                      <a:endParaRPr lang="en-US" sz="75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3</a:t>
                      </a:r>
                      <a:r>
                        <a:rPr lang="en-US" sz="75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75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3</a:t>
                      </a:r>
                      <a:r>
                        <a:rPr lang="en-US" sz="75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</a:t>
                      </a:r>
                      <a:endParaRPr lang="en-US" sz="75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666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75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75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256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256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s(q)ayki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sqaykiku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saq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saqku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5666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75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pl.excl</a:t>
                      </a:r>
                      <a:endParaRPr lang="en-US" sz="75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rqaykiku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56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56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s(q)aykiku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sqaykichis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sayku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sayku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5666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75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pl.incl</a:t>
                      </a:r>
                      <a:endParaRPr lang="en-US" sz="75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256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256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666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</a:t>
                      </a:r>
                      <a:r>
                        <a:rPr lang="en-US" sz="75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75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warqanki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rqanki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256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256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666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</a:t>
                      </a:r>
                      <a:r>
                        <a:rPr lang="en-US" sz="75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</a:t>
                      </a:r>
                      <a:endParaRPr lang="en-US" sz="75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warqankichis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rqankichis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256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wankichis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1256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wankichis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5666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3</a:t>
                      </a:r>
                      <a:r>
                        <a:rPr lang="en-US" sz="75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75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rqasunki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256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256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wanqa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wasunchis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nqa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nqa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666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3</a:t>
                      </a:r>
                      <a:r>
                        <a:rPr lang="en-US" sz="75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</a:t>
                      </a:r>
                      <a:endParaRPr lang="en-US" sz="75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warqaku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rqasunki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56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wanku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56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wanqaku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wasunchis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nqaku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Content Placeholder 2"/>
          <p:cNvSpPr txBox="1">
            <a:spLocks/>
          </p:cNvSpPr>
          <p:nvPr/>
        </p:nvSpPr>
        <p:spPr>
          <a:xfrm>
            <a:off x="609600" y="3496793"/>
            <a:ext cx="5059735" cy="58165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Garamond"/>
                <a:ea typeface="+mn-ea"/>
                <a:cs typeface="Garamond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Garamond"/>
                <a:ea typeface="+mn-ea"/>
                <a:cs typeface="Garamond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Garamond"/>
                <a:ea typeface="+mn-ea"/>
                <a:cs typeface="Garamond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Garamond"/>
                <a:ea typeface="+mn-ea"/>
                <a:cs typeface="Garamond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/>
                </a:solidFill>
                <a:latin typeface="Garamond"/>
                <a:ea typeface="+mn-ea"/>
                <a:cs typeface="Garamond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>
                <a:latin typeface="Seravek" charset="0"/>
                <a:ea typeface="Seravek" charset="0"/>
                <a:cs typeface="Seravek" charset="0"/>
              </a:rPr>
              <a:t>Several are needed for –</a:t>
            </a:r>
            <a:r>
              <a:rPr lang="en-US" i="1">
                <a:latin typeface="Seravek" charset="0"/>
                <a:ea typeface="Seravek" charset="0"/>
                <a:cs typeface="Seravek" charset="0"/>
              </a:rPr>
              <a:t>ku</a:t>
            </a:r>
            <a:r>
              <a:rPr lang="en-US">
                <a:latin typeface="Seravek" charset="0"/>
                <a:ea typeface="Seravek" charset="0"/>
                <a:cs typeface="Seravek" charset="0"/>
              </a:rPr>
              <a:t> and –</a:t>
            </a:r>
            <a:r>
              <a:rPr lang="en-US" i="1">
                <a:latin typeface="Seravek" charset="0"/>
                <a:ea typeface="Seravek" charset="0"/>
                <a:cs typeface="Seravek" charset="0"/>
              </a:rPr>
              <a:t>chis </a:t>
            </a:r>
            <a:endParaRPr lang="en-US">
              <a:latin typeface="Seravek" charset="0"/>
              <a:ea typeface="Seravek" charset="0"/>
              <a:cs typeface="Seravek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64543" y="3866666"/>
                <a:ext cx="2446881" cy="24260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>
                    <a:latin typeface="Seravek" charset="0"/>
                    <a:ea typeface="Seravek" charset="0"/>
                    <a:cs typeface="Seravek" charset="0"/>
                  </a:rPr>
                  <a:t>   (16)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000" i="1">
                            <a:latin typeface="Cambria Math" charset="0"/>
                            <a:ea typeface="Seravek" charset="0"/>
                            <a:cs typeface="Seravek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10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</m:ctrlPr>
                          </m:eqArrPr>
                          <m:e>
                            <m:r>
                              <m:rPr>
                                <m:sty m:val="p"/>
                              </m:rPr>
                              <a:rPr lang="en-US" sz="10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past</m:t>
                            </m:r>
                          </m:e>
                          <m:e>
                            <m:r>
                              <a:rPr lang="en-US" sz="10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sz="10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you</m:t>
                            </m:r>
                          </m:e>
                          <m:e>
                            <m:r>
                              <a:rPr lang="en-US" sz="10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10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pl</m:t>
                            </m:r>
                          </m:e>
                        </m:eqArr>
                        <m:d>
                          <m:dPr>
                            <m:begChr m:val="["/>
                            <m:endChr m:val="]"/>
                            <m:ctrlPr>
                              <a:rPr lang="en-US" sz="10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sz="1000" i="1" cap="small">
                                    <a:latin typeface="Cambria Math" charset="0"/>
                                    <a:ea typeface="Seravek" charset="0"/>
                                    <a:cs typeface="Seravek" charset="0"/>
                                  </a:rPr>
                                </m:ctrlPr>
                              </m:eqArrPr>
                              <m:e>
                                <m:r>
                                  <a:rPr lang="en-US" sz="1000" i="1" cap="small">
                                    <a:latin typeface="Cambria Math" charset="0"/>
                                    <a:ea typeface="Seravek" charset="0"/>
                                    <a:cs typeface="Seravek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000" cap="small">
                                    <a:latin typeface="Cambria Math" charset="0"/>
                                    <a:ea typeface="Seravek" charset="0"/>
                                    <a:cs typeface="Seravek" charset="0"/>
                                  </a:rPr>
                                  <m:t>me</m:t>
                                </m:r>
                              </m:e>
                              <m:e>
                                <m:r>
                                  <a:rPr lang="en-US" sz="1000" i="1" cap="small">
                                    <a:latin typeface="Cambria Math" charset="0"/>
                                    <a:ea typeface="Seravek" charset="0"/>
                                    <a:cs typeface="Seravek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000" cap="small">
                                    <a:latin typeface="Cambria Math" charset="0"/>
                                    <a:ea typeface="Seravek" charset="0"/>
                                    <a:cs typeface="Seravek" charset="0"/>
                                  </a:rPr>
                                  <m:t>pl</m:t>
                                </m:r>
                              </m:e>
                            </m:eqArr>
                          </m:e>
                        </m:d>
                      </m:e>
                    </m:d>
                  </m:oMath>
                </a14:m>
                <a:r>
                  <a:rPr lang="en-US" sz="1000">
                    <a:latin typeface="Seravek" charset="0"/>
                    <a:ea typeface="Seravek" charset="0"/>
                    <a:cs typeface="Seravek" charset="0"/>
                  </a:rPr>
                  <a:t>	/X/→/X+chis/</a:t>
                </a:r>
              </a:p>
              <a:p>
                <a:r>
                  <a:rPr lang="en-US" sz="1000">
                    <a:latin typeface="Seravek" charset="0"/>
                    <a:ea typeface="Seravek" charset="0"/>
                    <a:cs typeface="Seravek" charset="0"/>
                  </a:rPr>
                  <a:t>   (17)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000" i="1">
                            <a:latin typeface="Cambria Math" charset="0"/>
                            <a:ea typeface="Seravek" charset="0"/>
                            <a:cs typeface="Seravek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10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</m:ctrlPr>
                          </m:eqArrPr>
                          <m:e>
                            <m:r>
                              <m:rPr>
                                <m:sty m:val="p"/>
                              </m:rPr>
                              <a:rPr lang="en-US" sz="10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fut</m:t>
                            </m:r>
                          </m:e>
                          <m:e>
                            <m:r>
                              <a:rPr lang="en-US" sz="10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sz="10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me</m:t>
                            </m:r>
                          </m:e>
                          <m:e>
                            <m:r>
                              <a:rPr lang="en-US" sz="10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10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pl</m:t>
                            </m:r>
                          </m:e>
                        </m:eqArr>
                        <m:d>
                          <m:dPr>
                            <m:begChr m:val="["/>
                            <m:endChr m:val="]"/>
                            <m:ctrlPr>
                              <a:rPr lang="en-US" sz="10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</m:ctrlPr>
                          </m:dPr>
                          <m:e>
                            <m:r>
                              <a:rPr lang="en-US" sz="10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sz="10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pl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1000">
                    <a:latin typeface="Seravek" charset="0"/>
                    <a:ea typeface="Seravek" charset="0"/>
                    <a:cs typeface="Seravek" charset="0"/>
                  </a:rPr>
                  <a:t>	/X/→/X+ku/</a:t>
                </a:r>
              </a:p>
              <a:p>
                <a:r>
                  <a:rPr lang="en-US" sz="1000">
                    <a:latin typeface="Seravek" charset="0"/>
                    <a:ea typeface="Seravek" charset="0"/>
                    <a:cs typeface="Seravek" charset="0"/>
                  </a:rPr>
                  <a:t>   (18)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000" i="1">
                            <a:latin typeface="Cambria Math" charset="0"/>
                            <a:ea typeface="Seravek" charset="0"/>
                            <a:cs typeface="Seravek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1000" i="1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</m:ctrlPr>
                          </m:eqArrPr>
                          <m:e>
                            <m:r>
                              <m:rPr>
                                <m:sty m:val="p"/>
                              </m:rPr>
                              <a:rPr lang="en-US" sz="10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past</m:t>
                            </m:r>
                          </m:e>
                          <m:e>
                            <m:r>
                              <a:rPr lang="en-US" sz="1000" i="1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sz="10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me</m:t>
                            </m:r>
                          </m:e>
                          <m:e>
                            <m:r>
                              <a:rPr lang="en-US" sz="10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10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you</m:t>
                            </m:r>
                          </m:e>
                          <m:e>
                            <m:r>
                              <a:rPr lang="en-US" sz="10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sz="1000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  <m:t>pl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1000">
                    <a:latin typeface="Seravek" charset="0"/>
                    <a:ea typeface="Seravek" charset="0"/>
                    <a:cs typeface="Seravek" charset="0"/>
                  </a:rPr>
                  <a:t>		/X/→/X+ku/</a:t>
                </a:r>
              </a:p>
              <a:p>
                <a:r>
                  <a:rPr lang="en-US" sz="1000">
                    <a:latin typeface="Seravek" charset="0"/>
                    <a:ea typeface="Seravek" charset="0"/>
                    <a:cs typeface="Seravek" charset="0"/>
                  </a:rPr>
                  <a:t>   (19)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000" i="1">
                            <a:latin typeface="Cambria Math" charset="0"/>
                            <a:ea typeface="Seravek" charset="0"/>
                            <a:cs typeface="Seravek" charset="0"/>
                          </a:rPr>
                        </m:ctrlPr>
                      </m:dPr>
                      <m:e>
                        <m:r>
                          <a:rPr lang="en-US" sz="1000" i="1">
                            <a:latin typeface="Cambria Math" charset="0"/>
                            <a:ea typeface="Seravek" charset="0"/>
                            <a:cs typeface="Seravek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1000">
                            <a:latin typeface="Cambria Math" charset="0"/>
                            <a:ea typeface="Seravek" charset="0"/>
                            <a:cs typeface="Seravek" charset="0"/>
                          </a:rPr>
                          <m:t>X</m:t>
                        </m:r>
                        <m:r>
                          <a:rPr lang="en-US" sz="1000" i="1">
                            <a:latin typeface="Cambria Math" charset="0"/>
                            <a:ea typeface="Seravek" charset="0"/>
                            <a:cs typeface="Seravek" charset="0"/>
                          </a:rPr>
                          <m:t>)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1000" i="1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sz="1000" i="1">
                                    <a:latin typeface="Cambria Math" charset="0"/>
                                    <a:ea typeface="Seravek" charset="0"/>
                                    <a:cs typeface="Seravek" charset="0"/>
                                  </a:rPr>
                                </m:ctrlPr>
                              </m:eqArrPr>
                              <m:e>
                                <m:r>
                                  <a:rPr lang="en-US" sz="1000" i="1">
                                    <a:latin typeface="Cambria Math" charset="0"/>
                                    <a:ea typeface="Seravek" charset="0"/>
                                    <a:cs typeface="Seravek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000" cap="small">
                                    <a:latin typeface="Cambria Math" charset="0"/>
                                    <a:ea typeface="Seravek" charset="0"/>
                                    <a:cs typeface="Seravek" charset="0"/>
                                  </a:rPr>
                                  <m:t>you</m:t>
                                </m:r>
                              </m:e>
                              <m:e>
                                <m:r>
                                  <a:rPr lang="en-US" sz="1000" i="1" cap="small">
                                    <a:latin typeface="Cambria Math" charset="0"/>
                                    <a:ea typeface="Seravek" charset="0"/>
                                    <a:cs typeface="Seravek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000" cap="small">
                                    <a:latin typeface="Cambria Math" charset="0"/>
                                    <a:ea typeface="Seravek" charset="0"/>
                                    <a:cs typeface="Seravek" charset="0"/>
                                  </a:rPr>
                                  <m:t>pl</m:t>
                                </m:r>
                              </m:e>
                            </m:eqArr>
                          </m:e>
                        </m:d>
                      </m:e>
                    </m:d>
                  </m:oMath>
                </a14:m>
                <a:r>
                  <a:rPr lang="en-US" sz="1000">
                    <a:latin typeface="Seravek" charset="0"/>
                    <a:ea typeface="Seravek" charset="0"/>
                    <a:cs typeface="Seravek" charset="0"/>
                  </a:rPr>
                  <a:t>	/X/→/X+chis/</a:t>
                </a:r>
              </a:p>
              <a:p>
                <a:r>
                  <a:rPr lang="en-US" sz="1000">
                    <a:latin typeface="Seravek" charset="0"/>
                    <a:ea typeface="Seravek" charset="0"/>
                    <a:cs typeface="Seravek" charset="0"/>
                  </a:rPr>
                  <a:t>   (20)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000" i="1">
                            <a:latin typeface="Cambria Math" charset="0"/>
                            <a:ea typeface="Seravek" charset="0"/>
                            <a:cs typeface="Seravek" charset="0"/>
                          </a:rPr>
                        </m:ctrlPr>
                      </m:dPr>
                      <m:e>
                        <m:r>
                          <a:rPr lang="en-US" sz="1000" i="1">
                            <a:latin typeface="Cambria Math" charset="0"/>
                            <a:ea typeface="Seravek" charset="0"/>
                            <a:cs typeface="Seravek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1000" cap="small">
                            <a:latin typeface="Cambria Math" charset="0"/>
                            <a:ea typeface="Seravek" charset="0"/>
                            <a:cs typeface="Seravek" charset="0"/>
                          </a:rPr>
                          <m:t>X</m:t>
                        </m:r>
                        <m:r>
                          <a:rPr lang="en-US" sz="1000" cap="small">
                            <a:latin typeface="Cambria Math" charset="0"/>
                            <a:ea typeface="Seravek" charset="0"/>
                            <a:cs typeface="Seravek" charset="0"/>
                          </a:rPr>
                          <m:t>)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1000" i="1" cap="small">
                                <a:latin typeface="Cambria Math" charset="0"/>
                                <a:ea typeface="Seravek" charset="0"/>
                                <a:cs typeface="Seravek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sz="1000" i="1" cap="small">
                                    <a:latin typeface="Cambria Math" charset="0"/>
                                    <a:ea typeface="Seravek" charset="0"/>
                                    <a:cs typeface="Seravek" charset="0"/>
                                  </a:rPr>
                                </m:ctrlPr>
                              </m:eqArrPr>
                              <m:e>
                                <m:r>
                                  <a:rPr lang="en-US" sz="1000" i="1" cap="small">
                                    <a:latin typeface="Cambria Math" charset="0"/>
                                    <a:ea typeface="Seravek" charset="0"/>
                                    <a:cs typeface="Seravek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000" cap="small">
                                    <a:latin typeface="Cambria Math" charset="0"/>
                                    <a:ea typeface="Seravek" charset="0"/>
                                    <a:cs typeface="Seravek" charset="0"/>
                                  </a:rPr>
                                  <m:t>me</m:t>
                                </m:r>
                              </m:e>
                              <m:e>
                                <m:r>
                                  <a:rPr lang="en-US" sz="1000" i="1" cap="small">
                                    <a:latin typeface="Cambria Math" charset="0"/>
                                    <a:ea typeface="Seravek" charset="0"/>
                                    <a:cs typeface="Seravek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000" cap="small">
                                    <a:latin typeface="Cambria Math" charset="0"/>
                                    <a:ea typeface="Seravek" charset="0"/>
                                    <a:cs typeface="Seravek" charset="0"/>
                                  </a:rPr>
                                  <m:t>pl</m:t>
                                </m:r>
                              </m:e>
                            </m:eqArr>
                          </m:e>
                        </m:d>
                      </m:e>
                    </m:d>
                  </m:oMath>
                </a14:m>
                <a:r>
                  <a:rPr lang="en-US" sz="1000">
                    <a:latin typeface="Seravek" charset="0"/>
                    <a:ea typeface="Seravek" charset="0"/>
                    <a:cs typeface="Seravek" charset="0"/>
                  </a:rPr>
                  <a:t>	/X/→/X+ku/</a:t>
                </a:r>
              </a:p>
              <a:p>
                <a:r>
                  <a:rPr lang="en-US" sz="1000">
                    <a:latin typeface="Seravek" charset="0"/>
                    <a:ea typeface="Seravek" charset="0"/>
                    <a:cs typeface="Seravek" charset="0"/>
                  </a:rPr>
                  <a:t>   (21)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000" i="1">
                            <a:latin typeface="Cambria Math" charset="0"/>
                            <a:ea typeface="Seravek" charset="0"/>
                            <a:cs typeface="Seravek" charset="0"/>
                          </a:rPr>
                        </m:ctrlPr>
                      </m:dPr>
                      <m:e>
                        <m:r>
                          <a:rPr lang="en-US" sz="1000" i="1">
                            <a:latin typeface="Cambria Math" charset="0"/>
                            <a:ea typeface="Seravek" charset="0"/>
                            <a:cs typeface="Seravek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1000" cap="small">
                            <a:latin typeface="Cambria Math" charset="0"/>
                            <a:ea typeface="Seravek" charset="0"/>
                            <a:cs typeface="Seravek" charset="0"/>
                          </a:rPr>
                          <m:t>pl</m:t>
                        </m:r>
                      </m:e>
                    </m:d>
                  </m:oMath>
                </a14:m>
                <a:r>
                  <a:rPr lang="en-US" sz="1000">
                    <a:latin typeface="Seravek" charset="0"/>
                    <a:ea typeface="Seravek" charset="0"/>
                    <a:cs typeface="Seravek" charset="0"/>
                  </a:rPr>
                  <a:t>		/X/→/X+ku/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543" y="3866666"/>
                <a:ext cx="2446881" cy="242604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936792"/>
              </p:ext>
            </p:extLst>
          </p:nvPr>
        </p:nvGraphicFramePr>
        <p:xfrm>
          <a:off x="3402897" y="4128040"/>
          <a:ext cx="2868804" cy="13444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69875"/>
                <a:gridCol w="1828991"/>
                <a:gridCol w="217488"/>
                <a:gridCol w="552450"/>
              </a:tblGrid>
              <a:tr h="2240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(24)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+pl.acc +pl.acc (+you.acc)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⟷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–chis</a:t>
                      </a:r>
                    </a:p>
                  </a:txBody>
                  <a:tcPr marL="0" marR="0" marT="0" marB="0" anchor="ctr"/>
                </a:tc>
              </a:tr>
              <a:tr h="2240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(25)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+pl.acc (+you.acc)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⟷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–chis</a:t>
                      </a:r>
                    </a:p>
                  </a:txBody>
                  <a:tcPr marL="0" marR="0" marT="0" marB="0" anchor="ctr"/>
                </a:tc>
              </a:tr>
              <a:tr h="2240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(26)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+pl.acc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⟷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–ku</a:t>
                      </a:r>
                    </a:p>
                  </a:txBody>
                  <a:tcPr marL="0" marR="0" marT="0" marB="0" anchor="ctr"/>
                </a:tc>
              </a:tr>
              <a:tr h="2240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(27)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+pl.nom (+you.nom)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⟷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–chis</a:t>
                      </a:r>
                    </a:p>
                  </a:txBody>
                  <a:tcPr marL="0" marR="0" marT="0" marB="0" anchor="ctr"/>
                </a:tc>
              </a:tr>
              <a:tr h="2240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(28)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+you.nom +pl.nom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⟷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–chis</a:t>
                      </a:r>
                    </a:p>
                  </a:txBody>
                  <a:tcPr marL="0" marR="0" marT="0" marB="0" anchor="ctr"/>
                </a:tc>
              </a:tr>
              <a:tr h="2240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(29)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+pl.nom</a:t>
                      </a:r>
                      <a:endParaRPr lang="en-US" sz="12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⟷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–ku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7" name="Slide Number Placeholder 1"/>
          <p:cNvSpPr txBox="1">
            <a:spLocks/>
          </p:cNvSpPr>
          <p:nvPr/>
        </p:nvSpPr>
        <p:spPr>
          <a:xfrm>
            <a:off x="11355966" y="6356350"/>
            <a:ext cx="6508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>
                <a:latin typeface="Seravek" charset="0"/>
                <a:ea typeface="Seravek" charset="0"/>
                <a:cs typeface="Seravek" charset="0"/>
              </a:rPr>
              <a:t>13</a:t>
            </a:r>
            <a:endParaRPr lang="en-US" dirty="0">
              <a:latin typeface="Seravek" charset="0"/>
              <a:ea typeface="Seravek" charset="0"/>
              <a:cs typeface="Serave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10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46908"/>
            <a:ext cx="5418578" cy="1598173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DM nicely accounts for </a:t>
            </a:r>
            <a:r>
              <a:rPr lang="en-US" i="1"/>
              <a:t>most</a:t>
            </a:r>
            <a:r>
              <a:rPr lang="en-US"/>
              <a:t> of the syncretism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Strengths of Each Model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820621"/>
              </p:ext>
            </p:extLst>
          </p:nvPr>
        </p:nvGraphicFramePr>
        <p:xfrm>
          <a:off x="757086" y="2353478"/>
          <a:ext cx="4851992" cy="299248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06499"/>
                <a:gridCol w="606499"/>
                <a:gridCol w="606499"/>
                <a:gridCol w="606499"/>
                <a:gridCol w="606499"/>
                <a:gridCol w="606499"/>
                <a:gridCol w="606499"/>
                <a:gridCol w="606499"/>
              </a:tblGrid>
              <a:tr h="3534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past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present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future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75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75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75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pl.excl</a:t>
                      </a:r>
                      <a:endParaRPr lang="en-US" sz="75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75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pl.incl</a:t>
                      </a:r>
                      <a:endParaRPr lang="en-US" sz="75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</a:t>
                      </a:r>
                      <a:r>
                        <a:rPr lang="en-US" sz="75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75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</a:t>
                      </a:r>
                      <a:r>
                        <a:rPr lang="en-US" sz="75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</a:t>
                      </a:r>
                      <a:endParaRPr lang="en-US" sz="75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3</a:t>
                      </a:r>
                      <a:r>
                        <a:rPr lang="en-US" sz="75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75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3</a:t>
                      </a:r>
                      <a:r>
                        <a:rPr lang="en-US" sz="75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</a:t>
                      </a:r>
                      <a:endParaRPr lang="en-US" sz="75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666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75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75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56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56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s(q)ayki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sqaykiku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saq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saqku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5666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75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pl.excl</a:t>
                      </a:r>
                      <a:endParaRPr lang="en-US" sz="75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rqaykiku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56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56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s(q)aykiku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sqaykichis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sayku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sayku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5666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75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pl.incl</a:t>
                      </a:r>
                      <a:endParaRPr lang="en-US" sz="75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56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56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5666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</a:t>
                      </a:r>
                      <a:r>
                        <a:rPr lang="en-US" sz="75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75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warqanki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rqanki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56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256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25666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</a:t>
                      </a:r>
                      <a:r>
                        <a:rPr lang="en-US" sz="75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</a:t>
                      </a:r>
                      <a:endParaRPr lang="en-US" sz="75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warqankichis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rqankichis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56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wankichis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256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wankichis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25666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3</a:t>
                      </a:r>
                      <a:r>
                        <a:rPr lang="en-US" sz="75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75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rqasunki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56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56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wanqa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wasunchis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nqa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nqa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5666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3</a:t>
                      </a:r>
                      <a:r>
                        <a:rPr lang="en-US" sz="75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</a:t>
                      </a:r>
                      <a:endParaRPr lang="en-US" sz="75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warqaku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rqasunki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56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wanku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56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wanqaku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wasunchis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nqaku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" name="Content Placeholder 2"/>
          <p:cNvSpPr txBox="1">
            <a:spLocks/>
          </p:cNvSpPr>
          <p:nvPr/>
        </p:nvSpPr>
        <p:spPr>
          <a:xfrm>
            <a:off x="6234544" y="1340029"/>
            <a:ext cx="5347855" cy="145028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Garamond"/>
                <a:ea typeface="+mn-ea"/>
                <a:cs typeface="Garamond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Garamond"/>
                <a:ea typeface="+mn-ea"/>
                <a:cs typeface="Garamond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Garamond"/>
                <a:ea typeface="+mn-ea"/>
                <a:cs typeface="Garamond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Garamond"/>
                <a:ea typeface="+mn-ea"/>
                <a:cs typeface="Garamond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/>
                </a:solidFill>
                <a:latin typeface="Garamond"/>
                <a:ea typeface="+mn-ea"/>
                <a:cs typeface="Garamond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None/>
            </a:pPr>
            <a:r>
              <a:rPr lang="en-US">
                <a:latin typeface="Seravek" charset="0"/>
                <a:ea typeface="Seravek" charset="0"/>
                <a:cs typeface="Seravek" charset="0"/>
              </a:rPr>
              <a:t>EWP accounts for the fixed order of the morphemes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>
                <a:latin typeface="Seravek" charset="0"/>
                <a:ea typeface="Seravek" charset="0"/>
                <a:cs typeface="Seravek" charset="0"/>
              </a:rPr>
              <a:t>(I know DM has a way of handling this, but I haven’t been able to work it in yet.)</a:t>
            </a:r>
          </a:p>
        </p:txBody>
      </p:sp>
      <p:sp>
        <p:nvSpPr>
          <p:cNvPr id="27" name="Frame 26"/>
          <p:cNvSpPr/>
          <p:nvPr/>
        </p:nvSpPr>
        <p:spPr>
          <a:xfrm>
            <a:off x="1944087" y="3846395"/>
            <a:ext cx="631958" cy="138948"/>
          </a:xfrm>
          <a:prstGeom prst="fram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Seravek" charset="0"/>
              <a:ea typeface="Seravek" charset="0"/>
              <a:cs typeface="Seravek" charset="0"/>
            </a:endParaRPr>
          </a:p>
        </p:txBody>
      </p:sp>
      <p:sp>
        <p:nvSpPr>
          <p:cNvPr id="28" name="Frame 27"/>
          <p:cNvSpPr/>
          <p:nvPr/>
        </p:nvSpPr>
        <p:spPr>
          <a:xfrm>
            <a:off x="1944631" y="4971434"/>
            <a:ext cx="631958" cy="138681"/>
          </a:xfrm>
          <a:prstGeom prst="fram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Seravek" charset="0"/>
              <a:ea typeface="Seravek" charset="0"/>
              <a:cs typeface="Seravek" charset="0"/>
            </a:endParaRPr>
          </a:p>
        </p:txBody>
      </p:sp>
      <p:sp>
        <p:nvSpPr>
          <p:cNvPr id="29" name="Frame 28"/>
          <p:cNvSpPr/>
          <p:nvPr/>
        </p:nvSpPr>
        <p:spPr>
          <a:xfrm>
            <a:off x="1944631" y="5097330"/>
            <a:ext cx="631958" cy="138681"/>
          </a:xfrm>
          <a:prstGeom prst="fram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Seravek" charset="0"/>
              <a:ea typeface="Seravek" charset="0"/>
              <a:cs typeface="Seravek" charset="0"/>
            </a:endParaRPr>
          </a:p>
        </p:txBody>
      </p:sp>
      <p:sp>
        <p:nvSpPr>
          <p:cNvPr id="30" name="Frame 29"/>
          <p:cNvSpPr/>
          <p:nvPr/>
        </p:nvSpPr>
        <p:spPr>
          <a:xfrm>
            <a:off x="1944631" y="5236478"/>
            <a:ext cx="631958" cy="138681"/>
          </a:xfrm>
          <a:prstGeom prst="fram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Seravek" charset="0"/>
              <a:ea typeface="Seravek" charset="0"/>
              <a:cs typeface="Seravek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064" y="3289455"/>
            <a:ext cx="4593936" cy="2784204"/>
          </a:xfrm>
          <a:prstGeom prst="rect">
            <a:avLst/>
          </a:prstGeom>
        </p:spPr>
      </p:pic>
      <p:sp>
        <p:nvSpPr>
          <p:cNvPr id="12" name="Slide Number Placeholder 1"/>
          <p:cNvSpPr txBox="1">
            <a:spLocks/>
          </p:cNvSpPr>
          <p:nvPr/>
        </p:nvSpPr>
        <p:spPr>
          <a:xfrm>
            <a:off x="11355966" y="6356350"/>
            <a:ext cx="6508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latin typeface="Seravek" charset="0"/>
                <a:ea typeface="Seravek" charset="0"/>
                <a:cs typeface="Seravek" charset="0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130482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7" grpId="0" animBg="1"/>
      <p:bldP spid="28" grpId="0" animBg="1"/>
      <p:bldP spid="29" grpId="0" animBg="1"/>
      <p:bldP spid="3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en-US"/>
              <a:t>Occum’s razor cuts out DM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/>
              <a:t>EWP can account for the limit of five suffixes on a single verb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/>
              <a:t>EWP captures what regularity that is there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/>
              <a:t>Ordering is not resolved adequately in DM</a:t>
            </a:r>
          </a:p>
          <a:p>
            <a:pPr marL="0" indent="0">
              <a:lnSpc>
                <a:spcPct val="130000"/>
              </a:lnSpc>
              <a:buNone/>
            </a:pPr>
            <a:endParaRPr lang="en-US"/>
          </a:p>
          <a:p>
            <a:pPr marL="0" indent="0">
              <a:lnSpc>
                <a:spcPct val="130000"/>
              </a:lnSpc>
              <a:buNone/>
            </a:pPr>
            <a:endParaRPr lang="en-US"/>
          </a:p>
          <a:p>
            <a:pPr marL="0" indent="0">
              <a:lnSpc>
                <a:spcPct val="130000"/>
              </a:lnSpc>
              <a:buNone/>
            </a:pPr>
            <a:endParaRPr lang="en-US"/>
          </a:p>
          <a:p>
            <a:pPr marL="0" indent="0">
              <a:lnSpc>
                <a:spcPct val="130000"/>
              </a:lnSpc>
              <a:buNone/>
            </a:pPr>
            <a:endParaRPr lang="en-US"/>
          </a:p>
          <a:p>
            <a:pPr marL="0" indent="0">
              <a:lnSpc>
                <a:spcPct val="130000"/>
              </a:lnSpc>
              <a:buNone/>
            </a:pPr>
            <a:r>
              <a:rPr lang="en-US"/>
              <a:t>Bottom line: the EWP model is superior.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355966" y="6356350"/>
            <a:ext cx="6508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latin typeface="Seravek" charset="0"/>
                <a:ea typeface="Seravek" charset="0"/>
                <a:cs typeface="Seravek" charset="0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8241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457200">
            <a:normAutofit fontScale="55000" lnSpcReduction="20000"/>
          </a:bodyPr>
          <a:lstStyle/>
          <a:p>
            <a:pPr marL="301752" indent="-914400">
              <a:buNone/>
            </a:pPr>
            <a:r>
              <a:rPr lang="en-US">
                <a:effectLst/>
              </a:rPr>
              <a:t>Anderson, Stephen R. 1982. Where’s morphology? </a:t>
            </a:r>
            <a:r>
              <a:rPr lang="en-US" i="1">
                <a:effectLst/>
              </a:rPr>
              <a:t>Linguistic inquiry</a:t>
            </a:r>
            <a:r>
              <a:rPr lang="en-US">
                <a:effectLst/>
              </a:rPr>
              <a:t> 13(4). 571–612.</a:t>
            </a:r>
            <a:endParaRPr lang="en-US"/>
          </a:p>
          <a:p>
            <a:pPr marL="301752" indent="-914400">
              <a:buNone/>
            </a:pPr>
            <a:r>
              <a:rPr lang="en-US"/>
              <a:t>Anderson, Stephen R. 1992. </a:t>
            </a:r>
            <a:r>
              <a:rPr lang="en-US" i="1"/>
              <a:t>A-Morphous morphology</a:t>
            </a:r>
            <a:r>
              <a:rPr lang="en-US"/>
              <a:t>. (Cambridge Studies in Linguistics 62). Cambridge: Cambridge University Press.</a:t>
            </a:r>
            <a:endParaRPr lang="en-US">
              <a:effectLst/>
            </a:endParaRPr>
          </a:p>
          <a:p>
            <a:pPr marL="301752" indent="-914400">
              <a:buNone/>
            </a:pPr>
            <a:r>
              <a:rPr lang="en-US">
                <a:effectLst/>
              </a:rPr>
              <a:t>Bateman, Bethany. Personal communication. September 12, 2016.</a:t>
            </a:r>
          </a:p>
          <a:p>
            <a:pPr marL="301752" indent="-914400">
              <a:buNone/>
            </a:pPr>
            <a:r>
              <a:rPr lang="en-US">
                <a:effectLst/>
              </a:rPr>
              <a:t>Collado, Martin Castillo Willkaruna. 2012. Qichwa Yachay Yanapaq Qillqa. Unpublished. Bolivia, ms.</a:t>
            </a:r>
          </a:p>
          <a:p>
            <a:pPr marL="301752" indent="-914400">
              <a:buNone/>
            </a:pPr>
            <a:r>
              <a:rPr lang="en-US">
                <a:effectLst/>
              </a:rPr>
              <a:t>Embick, David. 2015. </a:t>
            </a:r>
            <a:r>
              <a:rPr lang="en-US" i="1">
                <a:effectLst/>
              </a:rPr>
              <a:t>The Morpheme: A theoretical introduction</a:t>
            </a:r>
            <a:r>
              <a:rPr lang="en-US">
                <a:effectLst/>
              </a:rPr>
              <a:t>. (Interface Explorations 31). De Gruyter Mouton.</a:t>
            </a:r>
          </a:p>
          <a:p>
            <a:pPr marL="301752" indent="-914400">
              <a:buNone/>
            </a:pPr>
            <a:r>
              <a:rPr lang="en-US"/>
              <a:t>Glück, Susanne &amp; Roland Pfau. 1999. A Distributed Morphology account of verbal inflection in German Sign Language. </a:t>
            </a:r>
            <a:r>
              <a:rPr lang="en-US" i="1"/>
              <a:t>Proceedings of ConSOLE</a:t>
            </a:r>
            <a:r>
              <a:rPr lang="en-US"/>
              <a:t>, vol. 7, 65–80.</a:t>
            </a:r>
            <a:endParaRPr lang="en-US">
              <a:effectLst/>
            </a:endParaRPr>
          </a:p>
          <a:p>
            <a:pPr marL="301752" indent="-914400">
              <a:buNone/>
            </a:pPr>
            <a:r>
              <a:rPr lang="en-US">
                <a:effectLst/>
              </a:rPr>
              <a:t>Halle, Morris &amp; Alec Marantz. 1993. Distributed morphology and the pieces of inflection. In K. Hale &amp; S. Keyser (eds.), </a:t>
            </a:r>
            <a:r>
              <a:rPr lang="en-US" i="1">
                <a:effectLst/>
              </a:rPr>
              <a:t>The View from Building 20: Essays in Linguistics in Honor of Sylvian Bromberger</a:t>
            </a:r>
            <a:r>
              <a:rPr lang="en-US">
                <a:effectLst/>
              </a:rPr>
              <a:t>, 111–176. Cambridge: MIT Press.</a:t>
            </a:r>
          </a:p>
          <a:p>
            <a:pPr marL="301752" indent="-914400">
              <a:buNone/>
            </a:pPr>
            <a:r>
              <a:rPr lang="en-US"/>
              <a:t>Harley, Heidi &amp; Rolf Noyer. 1999. Distributed morphology. </a:t>
            </a:r>
            <a:r>
              <a:rPr lang="en-US" i="1"/>
              <a:t>Glot international</a:t>
            </a:r>
            <a:r>
              <a:rPr lang="en-US"/>
              <a:t> 4(4). 3–9.</a:t>
            </a:r>
            <a:endParaRPr lang="en-US">
              <a:effectLst/>
            </a:endParaRPr>
          </a:p>
          <a:p>
            <a:pPr marL="301752" indent="-914400">
              <a:buNone/>
            </a:pPr>
            <a:r>
              <a:rPr lang="en-US">
                <a:effectLst/>
              </a:rPr>
              <a:t>Howard, Rosaleen. 2014. </a:t>
            </a:r>
            <a:r>
              <a:rPr lang="en-US" i="1">
                <a:effectLst/>
              </a:rPr>
              <a:t>Kawsay Vida: A Multimedia Quechua Course for Beginners and Beyond</a:t>
            </a:r>
            <a:r>
              <a:rPr lang="en-US">
                <a:effectLst/>
              </a:rPr>
              <a:t>. (Recovering Languages and Literacies of the Americas). Austin: University of Texas Press.</a:t>
            </a:r>
          </a:p>
          <a:p>
            <a:pPr marL="301752" indent="-914400">
              <a:buNone/>
            </a:pPr>
            <a:r>
              <a:rPr lang="en-US">
                <a:effectLst/>
              </a:rPr>
              <a:t>Kerke, Simon van de. 1996. Agreement in Quechua: evidence against Distributed Morphology. In Crit Cremers &amp; Marcel den Dikken (eds.), </a:t>
            </a:r>
            <a:r>
              <a:rPr lang="en-US" i="1">
                <a:effectLst/>
              </a:rPr>
              <a:t>Linguistics in the Netherlands 1996</a:t>
            </a:r>
            <a:r>
              <a:rPr lang="en-US">
                <a:effectLst/>
              </a:rPr>
              <a:t>, 121–131. (AVI Publications 13). John Benjamins Publishing Company.</a:t>
            </a:r>
          </a:p>
          <a:p>
            <a:pPr marL="301752" indent="-914400">
              <a:buNone/>
            </a:pPr>
            <a:r>
              <a:rPr lang="en-US">
                <a:effectLst/>
              </a:rPr>
              <a:t>Lakämper, Renate &amp; Dieter Wunderlich. 1998. Person marking in Quechua—A constraint-based minimalist analysis. </a:t>
            </a:r>
            <a:r>
              <a:rPr lang="en-US" i="1">
                <a:effectLst/>
              </a:rPr>
              <a:t>Lingua</a:t>
            </a:r>
            <a:r>
              <a:rPr lang="en-US">
                <a:effectLst/>
              </a:rPr>
              <a:t> 105(3). 113–148.</a:t>
            </a:r>
          </a:p>
          <a:p>
            <a:pPr marL="301752" indent="-914400">
              <a:buNone/>
            </a:pPr>
            <a:r>
              <a:rPr lang="en-US">
                <a:effectLst/>
              </a:rPr>
              <a:t>Langston, Keith. 2016. Stephen Anderson’s “A-Morphous Morphology”/Extended Word-and-Paradigm (EWP) theory. Handout for LING 8120 at the University of Georgia. </a:t>
            </a:r>
          </a:p>
          <a:p>
            <a:pPr marL="301752" indent="-914400">
              <a:buNone/>
            </a:pPr>
            <a:r>
              <a:rPr lang="en-US">
                <a:effectLst/>
              </a:rPr>
              <a:t>Lewis, M. Paul, Gary F. Simons &amp; Charles D. Fennig (eds.). 2016. </a:t>
            </a:r>
            <a:r>
              <a:rPr lang="en-US" i="1">
                <a:effectLst/>
              </a:rPr>
              <a:t>Ethnologue: Languages of the World</a:t>
            </a:r>
            <a:r>
              <a:rPr lang="en-US">
                <a:effectLst/>
              </a:rPr>
              <a:t>. 19th ed. Dallas, Texas: SIL International. Online version: http://www.ethnologue.com (3 May, 2016).</a:t>
            </a:r>
          </a:p>
          <a:p>
            <a:pPr marL="301752" indent="-914400">
              <a:buNone/>
            </a:pPr>
            <a:r>
              <a:rPr lang="en-US">
                <a:effectLst/>
              </a:rPr>
              <a:t>Muysken, Pieter. 1988. Affix order and interpretation: Quechua. </a:t>
            </a:r>
            <a:r>
              <a:rPr lang="en-US" i="1">
                <a:effectLst/>
              </a:rPr>
              <a:t>Morphology and modularity</a:t>
            </a:r>
            <a:r>
              <a:rPr lang="en-US">
                <a:effectLst/>
              </a:rPr>
              <a:t>. 259–279.</a:t>
            </a:r>
          </a:p>
          <a:p>
            <a:pPr marL="301752" indent="-914400">
              <a:buNone/>
            </a:pPr>
            <a:r>
              <a:rPr lang="en-US">
                <a:effectLst/>
              </a:rPr>
              <a:t>Noyer, Rolf. 1997. </a:t>
            </a:r>
            <a:r>
              <a:rPr lang="en-US" i="1">
                <a:effectLst/>
              </a:rPr>
              <a:t>Features, positions and affixes in autonomous morphological structure</a:t>
            </a:r>
            <a:r>
              <a:rPr lang="en-US">
                <a:effectLst/>
              </a:rPr>
              <a:t>. New York: Garland.</a:t>
            </a:r>
          </a:p>
          <a:p>
            <a:pPr marL="301752" indent="-914400">
              <a:buNone/>
            </a:pPr>
            <a:r>
              <a:rPr lang="en-US">
                <a:effectLst/>
              </a:rPr>
              <a:t>Nuckolls, Janis B. 2008. Deictic Selves and Others in Pastaza Quichua Evidential Usage. </a:t>
            </a:r>
            <a:r>
              <a:rPr lang="en-US" i="1">
                <a:effectLst/>
              </a:rPr>
              <a:t>Anthropological Linguistics</a:t>
            </a:r>
            <a:r>
              <a:rPr lang="en-US">
                <a:effectLst/>
              </a:rPr>
              <a:t> 50(1). 67–89.</a:t>
            </a:r>
          </a:p>
          <a:p>
            <a:pPr marL="301752" indent="-914400">
              <a:buNone/>
            </a:pPr>
            <a:r>
              <a:rPr lang="en-US">
                <a:effectLst/>
              </a:rPr>
              <a:t>Pearce, Adrian J. &amp; Paul Heggarty. 2011. “Mining the Data” on the Huancayo-Huancavelica Quechua Frontier. In Paul Heggarty &amp; Adrian J. Pearce (eds.), </a:t>
            </a:r>
            <a:r>
              <a:rPr lang="en-US" i="1">
                <a:effectLst/>
              </a:rPr>
              <a:t>History and Language in the Andes</a:t>
            </a:r>
            <a:r>
              <a:rPr lang="en-US">
                <a:effectLst/>
              </a:rPr>
              <a:t>, 87–109. (Studies of the Americas). Palgrave Macmillan US.</a:t>
            </a:r>
          </a:p>
          <a:p>
            <a:pPr marL="301752" indent="-914400">
              <a:buNone/>
            </a:pPr>
            <a:r>
              <a:rPr lang="en-US">
                <a:effectLst/>
              </a:rPr>
              <a:t>Spencer, Andrew. 1991. </a:t>
            </a:r>
            <a:r>
              <a:rPr lang="en-US" i="1">
                <a:effectLst/>
              </a:rPr>
              <a:t>Morphological Theory: An Introduction to Word Structure in Generative Grammar</a:t>
            </a:r>
            <a:r>
              <a:rPr lang="en-US">
                <a:effectLst/>
              </a:rPr>
              <a:t>. 1st ed. (Blackwell Textbooks in Linguistics). Oxford: Basil Blackwell.</a:t>
            </a:r>
          </a:p>
          <a:p>
            <a:pPr marL="301752" indent="-914400">
              <a:buNone/>
            </a:pPr>
            <a:r>
              <a:rPr lang="en-US">
                <a:effectLst/>
              </a:rPr>
              <a:t>Swanson, Tod. 2011. Napo Runa Shimi: Introduction to the Kichwa Language of the Napo Headwaters. Unpublished. Tena, Ecuador, ms.</a:t>
            </a:r>
          </a:p>
          <a:p>
            <a:pPr marL="301752" indent="-914400">
              <a:buNone/>
            </a:pPr>
            <a:r>
              <a:rPr lang="en-US">
                <a:effectLst/>
              </a:rPr>
              <a:t>Thomas-Flinders, Tracy Georgia. 1981. </a:t>
            </a:r>
            <a:r>
              <a:rPr lang="en-US" i="1">
                <a:effectLst/>
              </a:rPr>
              <a:t>Inflectional morphology: Introduction to the extended word-and-paradigm theory</a:t>
            </a:r>
            <a:r>
              <a:rPr lang="en-US">
                <a:effectLst/>
              </a:rPr>
              <a:t>. UCLA Publications.</a:t>
            </a:r>
          </a:p>
          <a:p>
            <a:pPr marL="301752" indent="-914400">
              <a:buNone/>
            </a:pPr>
            <a:r>
              <a:rPr lang="en-US">
                <a:effectLst/>
              </a:rPr>
              <a:t>Wonderly, William L. 1952. Semantic Components in Kechua Person Morphemes. </a:t>
            </a:r>
            <a:r>
              <a:rPr lang="en-US" i="1">
                <a:effectLst/>
              </a:rPr>
              <a:t>Language</a:t>
            </a:r>
            <a:r>
              <a:rPr lang="en-US">
                <a:effectLst/>
              </a:rPr>
              <a:t> 28(3). 366–376. doi:10.2307/410107.</a:t>
            </a:r>
          </a:p>
          <a:p>
            <a:pPr marL="301752" indent="-914400">
              <a:buNone/>
            </a:pPr>
            <a:r>
              <a:rPr lang="en-US">
                <a:effectLst/>
              </a:rPr>
              <a:t>Yokoyama, Masako. 1951. Outline of Kechua Structure I: Morphology. </a:t>
            </a:r>
            <a:r>
              <a:rPr lang="en-US" i="1">
                <a:effectLst/>
              </a:rPr>
              <a:t>Language</a:t>
            </a:r>
            <a:r>
              <a:rPr lang="en-US">
                <a:effectLst/>
              </a:rPr>
              <a:t> 27(1). 38–67. doi:10.2307/410250.</a:t>
            </a:r>
          </a:p>
          <a:p>
            <a:pPr marL="301752" indent="-914400">
              <a:buNone/>
            </a:pPr>
            <a:r>
              <a:rPr lang="en-US">
                <a:effectLst/>
              </a:rPr>
              <a:t>Zariqueiey, Roberto &amp; Gavina Córdova. 2008. </a:t>
            </a:r>
            <a:r>
              <a:rPr lang="en-US" i="1">
                <a:effectLst/>
              </a:rPr>
              <a:t>Qayna, Kunan, Paqarin: Una introducción práctica al quechua chanca</a:t>
            </a:r>
            <a:r>
              <a:rPr lang="en-US">
                <a:effectLst/>
              </a:rPr>
              <a:t>. San Miguel, Peru: Estudios Generales Letras - Pontificia Universidad Católica del Peru.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355966" y="6356350"/>
            <a:ext cx="6508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>
                <a:latin typeface="Seravek" charset="0"/>
                <a:ea typeface="Seravek" charset="0"/>
                <a:cs typeface="Seravek" charset="0"/>
              </a:rPr>
              <a:t>16</a:t>
            </a:r>
            <a:endParaRPr lang="en-US" dirty="0">
              <a:latin typeface="Seravek" charset="0"/>
              <a:ea typeface="Seravek" charset="0"/>
              <a:cs typeface="Serave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9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750537"/>
            <a:ext cx="10972800" cy="1027368"/>
          </a:xfrm>
        </p:spPr>
        <p:txBody>
          <a:bodyPr/>
          <a:lstStyle/>
          <a:p>
            <a:r>
              <a:rPr lang="en-US"/>
              <a:t>Special thanks to Keith Langston and Bethany Bateman for </a:t>
            </a:r>
          </a:p>
          <a:p>
            <a:r>
              <a:rPr lang="en-US"/>
              <a:t>help with theories, data, and feedback.</a:t>
            </a:r>
          </a:p>
        </p:txBody>
      </p:sp>
    </p:spTree>
    <p:extLst>
      <p:ext uri="{BB962C8B-B14F-4D97-AF65-F5344CB8AC3E}">
        <p14:creationId xmlns:p14="http://schemas.microsoft.com/office/powerpoint/2010/main" val="33443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Quechua Agreement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754448"/>
              </p:ext>
            </p:extLst>
          </p:nvPr>
        </p:nvGraphicFramePr>
        <p:xfrm>
          <a:off x="1981200" y="1284043"/>
          <a:ext cx="8229600" cy="4865187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4925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past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present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future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pl.excl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pl.incl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3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3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s(q)ayki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sqaykiku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saq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saqku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pl.excl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rqaykiku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s(q)aykiku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sqaykichis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sayku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sayku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pl.incl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warqanki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rqanki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warqankichis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rqankichis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wankichis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wankichis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3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rqasunki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wanqa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wasunchis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nqa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nqa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3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warqaku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rqasunki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wanku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wanqaku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wasunchis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nqaku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355966" y="6356350"/>
            <a:ext cx="650875" cy="365125"/>
          </a:xfrm>
        </p:spPr>
        <p:txBody>
          <a:bodyPr/>
          <a:lstStyle/>
          <a:p>
            <a:pPr algn="r"/>
            <a:r>
              <a:rPr lang="en-US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78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Quechua Agreement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249738"/>
              </p:ext>
            </p:extLst>
          </p:nvPr>
        </p:nvGraphicFramePr>
        <p:xfrm>
          <a:off x="1981200" y="1284043"/>
          <a:ext cx="8229600" cy="4865187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4925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past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present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future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pl.excl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pl.incl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3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3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s(q)ayki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sqaykiku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saq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saqku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pl.excl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rqaykiku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s(q)aykiku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sqaykichis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sayku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sayku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pl.incl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warqanki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rqanki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warqankichis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rqankichis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wankichis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wankichis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3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rqasunki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wanqa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wasunchis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nqa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nqa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3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warqaku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rqasunki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wanku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wanqaku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wasunchis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nqaku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7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355966" y="6356350"/>
            <a:ext cx="650875" cy="365125"/>
          </a:xfrm>
        </p:spPr>
        <p:txBody>
          <a:bodyPr/>
          <a:lstStyle/>
          <a:p>
            <a:pPr algn="r"/>
            <a:r>
              <a:rPr lang="en-US"/>
              <a:t>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1284043"/>
            <a:ext cx="935665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>
                <a:latin typeface="Seravek" charset="0"/>
                <a:ea typeface="Seravek" charset="0"/>
                <a:cs typeface="Seravek" charset="0"/>
              </a:rPr>
              <a:t>–wa</a:t>
            </a:r>
            <a:endParaRPr lang="en-US" sz="1100">
              <a:latin typeface="Seravek" charset="0"/>
              <a:ea typeface="Seravek" charset="0"/>
              <a:cs typeface="Serave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1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Quechua Agreement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989680"/>
              </p:ext>
            </p:extLst>
          </p:nvPr>
        </p:nvGraphicFramePr>
        <p:xfrm>
          <a:off x="1981200" y="1284043"/>
          <a:ext cx="8229600" cy="4865187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4925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past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present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future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pl.excl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pl.incl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3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3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s(q)ayki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sqaykiku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saq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saqku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pl.excl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rqaykiku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s(q)aykiku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sqaykichis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sayku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sayku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pl.incl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warqanki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rqanki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warqankichis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rqankichis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wankichis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wankichis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3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rqasunki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wanqa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wasunchis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nqa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nqa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3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warqaku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rqasunki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wanku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wanqaku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wasunchis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nqaku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1284043"/>
            <a:ext cx="935665" cy="1023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>
                <a:latin typeface="Seravek" charset="0"/>
                <a:ea typeface="Seravek" charset="0"/>
                <a:cs typeface="Seravek" charset="0"/>
              </a:rPr>
              <a:t>–wa</a:t>
            </a:r>
            <a:endParaRPr lang="en-US" sz="1100">
              <a:latin typeface="Seravek" charset="0"/>
              <a:ea typeface="Seravek" charset="0"/>
              <a:cs typeface="Seravek" charset="0"/>
            </a:endParaRPr>
          </a:p>
          <a:p>
            <a:pPr>
              <a:lnSpc>
                <a:spcPct val="130000"/>
              </a:lnSpc>
            </a:pPr>
            <a:r>
              <a:rPr lang="en-US" sz="2400">
                <a:latin typeface="Seravek" charset="0"/>
                <a:ea typeface="Seravek" charset="0"/>
                <a:cs typeface="Seravek" charset="0"/>
              </a:rPr>
              <a:t>–rqa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355966" y="6356350"/>
            <a:ext cx="650875" cy="365125"/>
          </a:xfrm>
        </p:spPr>
        <p:txBody>
          <a:bodyPr/>
          <a:lstStyle/>
          <a:p>
            <a:pPr algn="r"/>
            <a:r>
              <a:rPr lang="en-US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66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Quechua Agreement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102845"/>
              </p:ext>
            </p:extLst>
          </p:nvPr>
        </p:nvGraphicFramePr>
        <p:xfrm>
          <a:off x="1981200" y="1284043"/>
          <a:ext cx="8229600" cy="4865187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4925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past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present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future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pl.excl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pl.incl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3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3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s(q)ayki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sqaykiku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saq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saqku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pl.excl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rqaykiku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s(q)aykiku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sqaykichis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sayku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sayku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pl.incl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warqanki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rqanki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warqankichis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rqankichis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wankichis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wankichis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3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rqasunki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wanqa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wasunchis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nqa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nqa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3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warqaku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rqasunki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wanku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wanqaku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wasunchis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nqaku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1284043"/>
            <a:ext cx="935665" cy="1503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>
                <a:latin typeface="Seravek" charset="0"/>
                <a:ea typeface="Seravek" charset="0"/>
                <a:cs typeface="Seravek" charset="0"/>
              </a:rPr>
              <a:t>–wa</a:t>
            </a:r>
            <a:endParaRPr lang="en-US" sz="1100">
              <a:latin typeface="Seravek" charset="0"/>
              <a:ea typeface="Seravek" charset="0"/>
              <a:cs typeface="Seravek" charset="0"/>
            </a:endParaRPr>
          </a:p>
          <a:p>
            <a:pPr>
              <a:lnSpc>
                <a:spcPct val="130000"/>
              </a:lnSpc>
            </a:pPr>
            <a:r>
              <a:rPr lang="en-US" sz="2400">
                <a:latin typeface="Seravek" charset="0"/>
                <a:ea typeface="Seravek" charset="0"/>
                <a:cs typeface="Seravek" charset="0"/>
              </a:rPr>
              <a:t>–rqa</a:t>
            </a:r>
            <a:endParaRPr lang="en-US" sz="1100">
              <a:latin typeface="Seravek" charset="0"/>
              <a:ea typeface="Seravek" charset="0"/>
              <a:cs typeface="Seravek" charset="0"/>
            </a:endParaRPr>
          </a:p>
          <a:p>
            <a:pPr>
              <a:lnSpc>
                <a:spcPct val="130000"/>
              </a:lnSpc>
            </a:pPr>
            <a:r>
              <a:rPr lang="en-US" sz="2400">
                <a:latin typeface="Seravek" charset="0"/>
                <a:ea typeface="Seravek" charset="0"/>
                <a:cs typeface="Seravek" charset="0"/>
              </a:rPr>
              <a:t>–ki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355966" y="6356350"/>
            <a:ext cx="650875" cy="365125"/>
          </a:xfrm>
        </p:spPr>
        <p:txBody>
          <a:bodyPr/>
          <a:lstStyle/>
          <a:p>
            <a:pPr algn="r"/>
            <a:r>
              <a:rPr lang="en-US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4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Quechua Agreement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607175"/>
              </p:ext>
            </p:extLst>
          </p:nvPr>
        </p:nvGraphicFramePr>
        <p:xfrm>
          <a:off x="1981200" y="1284043"/>
          <a:ext cx="8229600" cy="4865187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4925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past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present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future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pl.excl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pl.incl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3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3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s(q)ayki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sqaykiku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saq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saqku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pl.excl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rqaykiku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s(q)aykiku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sqaykichis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sayku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sayku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pl.incl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warqanki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rqanki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warqankichis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rqankichis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wankichis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wankichis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3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rqasunki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wanqa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wasunchis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nqa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nqa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3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warqaku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rqasunki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wanku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wanqaku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wasunchis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nqaku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1284043"/>
            <a:ext cx="935665" cy="1983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>
                <a:latin typeface="Seravek" charset="0"/>
                <a:ea typeface="Seravek" charset="0"/>
                <a:cs typeface="Seravek" charset="0"/>
              </a:rPr>
              <a:t>–wa</a:t>
            </a:r>
            <a:endParaRPr lang="en-US" sz="1100">
              <a:latin typeface="Seravek" charset="0"/>
              <a:ea typeface="Seravek" charset="0"/>
              <a:cs typeface="Seravek" charset="0"/>
            </a:endParaRPr>
          </a:p>
          <a:p>
            <a:pPr>
              <a:lnSpc>
                <a:spcPct val="130000"/>
              </a:lnSpc>
            </a:pPr>
            <a:r>
              <a:rPr lang="en-US" sz="2400">
                <a:latin typeface="Seravek" charset="0"/>
                <a:ea typeface="Seravek" charset="0"/>
                <a:cs typeface="Seravek" charset="0"/>
              </a:rPr>
              <a:t>–rqa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Seravek" charset="0"/>
                <a:ea typeface="Seravek" charset="0"/>
                <a:cs typeface="Seravek" charset="0"/>
              </a:rPr>
              <a:t>–ki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Seravek" charset="0"/>
                <a:ea typeface="Seravek" charset="0"/>
                <a:cs typeface="Seravek" charset="0"/>
              </a:rPr>
              <a:t>–su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355966" y="6356350"/>
            <a:ext cx="650875" cy="365125"/>
          </a:xfrm>
        </p:spPr>
        <p:txBody>
          <a:bodyPr/>
          <a:lstStyle/>
          <a:p>
            <a:pPr algn="r"/>
            <a:r>
              <a:rPr lang="en-US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9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Quechua Agreement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250104"/>
              </p:ext>
            </p:extLst>
          </p:nvPr>
        </p:nvGraphicFramePr>
        <p:xfrm>
          <a:off x="1981200" y="1284043"/>
          <a:ext cx="8229600" cy="4865187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4925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past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present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future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pl.excl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pl.incl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3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3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s(q)ayki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sqaykiku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saq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saqku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pl.excl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rqaykiku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s(q)aykiku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sqaykichis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sayku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sayku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pl.incl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warqanki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rqanki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warqankichis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rqankichis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wankichis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wankichis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3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rqasunki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wanqa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wasunchis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nqa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nqa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3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warqaku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rqasunki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wanku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wanqaku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wasunchis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nqaku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1284043"/>
            <a:ext cx="935665" cy="2463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>
                <a:latin typeface="Seravek" charset="0"/>
                <a:ea typeface="Seravek" charset="0"/>
                <a:cs typeface="Seravek" charset="0"/>
              </a:rPr>
              <a:t>–wa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Seravek" charset="0"/>
                <a:ea typeface="Seravek" charset="0"/>
                <a:cs typeface="Seravek" charset="0"/>
              </a:rPr>
              <a:t>–rqa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Seravek" charset="0"/>
                <a:ea typeface="Seravek" charset="0"/>
                <a:cs typeface="Seravek" charset="0"/>
              </a:rPr>
              <a:t>–ki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Seravek" charset="0"/>
                <a:ea typeface="Seravek" charset="0"/>
                <a:cs typeface="Seravek" charset="0"/>
              </a:rPr>
              <a:t>–su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Seravek" charset="0"/>
                <a:ea typeface="Seravek" charset="0"/>
                <a:cs typeface="Seravek" charset="0"/>
              </a:rPr>
              <a:t>–n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355966" y="6356350"/>
            <a:ext cx="650875" cy="365125"/>
          </a:xfrm>
        </p:spPr>
        <p:txBody>
          <a:bodyPr/>
          <a:lstStyle/>
          <a:p>
            <a:pPr algn="r"/>
            <a:r>
              <a:rPr lang="en-US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13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Quechua Agreement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346061"/>
              </p:ext>
            </p:extLst>
          </p:nvPr>
        </p:nvGraphicFramePr>
        <p:xfrm>
          <a:off x="1981200" y="1284043"/>
          <a:ext cx="8229600" cy="4865187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4925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past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present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future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pl.excl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pl.incl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3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3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obj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s(q)ayki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sqaykiku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saq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saqku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pl.excl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rqaykiku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rqayku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yku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s(q)aykiku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sqaykichis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sayku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sayku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1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pl.incl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warqanki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rqanki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2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warqankichis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rqankichis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wankichis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wankichis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 </a:t>
                      </a:r>
                    </a:p>
                  </a:txBody>
                  <a:tcPr marL="33995" marR="33995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nkichis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3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sg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rqasunki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wanqa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wasunchis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nqa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nqa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3</a:t>
                      </a:r>
                      <a:r>
                        <a:rPr lang="en-US" sz="1100" cap="small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pl</a:t>
                      </a:r>
                      <a:endParaRPr lang="en-US" sz="1100">
                        <a:effectLst/>
                        <a:latin typeface="Seravek" charset="0"/>
                        <a:ea typeface="Seravek" charset="0"/>
                        <a:cs typeface="Seravek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subj</a:t>
                      </a:r>
                    </a:p>
                  </a:txBody>
                  <a:tcPr marL="33995" marR="33995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warqaku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warqanchis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rqasunki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rqaku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wanku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wanqaku</a:t>
                      </a:r>
                    </a:p>
                  </a:txBody>
                  <a:tcPr marL="33995" marR="3399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wanqaku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wasunchis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sunkichis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nqaku</a:t>
                      </a:r>
                    </a:p>
                  </a:txBody>
                  <a:tcPr marL="33995" marR="3399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eravek" charset="0"/>
                          <a:ea typeface="Seravek" charset="0"/>
                          <a:cs typeface="Seravek" charset="0"/>
                        </a:rPr>
                        <a:t>nqaku</a:t>
                      </a:r>
                    </a:p>
                  </a:txBody>
                  <a:tcPr marL="33995" marR="33995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1284043"/>
            <a:ext cx="935665" cy="2944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>
                <a:latin typeface="Seravek" charset="0"/>
                <a:ea typeface="Seravek" charset="0"/>
                <a:cs typeface="Seravek" charset="0"/>
              </a:rPr>
              <a:t>–wa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Seravek" charset="0"/>
                <a:ea typeface="Seravek" charset="0"/>
                <a:cs typeface="Seravek" charset="0"/>
              </a:rPr>
              <a:t>–rqa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Seravek" charset="0"/>
                <a:ea typeface="Seravek" charset="0"/>
                <a:cs typeface="Seravek" charset="0"/>
              </a:rPr>
              <a:t>–ki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Seravek" charset="0"/>
                <a:ea typeface="Seravek" charset="0"/>
                <a:cs typeface="Seravek" charset="0"/>
              </a:rPr>
              <a:t>–su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Seravek" charset="0"/>
                <a:ea typeface="Seravek" charset="0"/>
                <a:cs typeface="Seravek" charset="0"/>
              </a:rPr>
              <a:t>–n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Seravek" charset="0"/>
                <a:ea typeface="Seravek" charset="0"/>
                <a:cs typeface="Seravek" charset="0"/>
              </a:rPr>
              <a:t>–chis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355966" y="6356350"/>
            <a:ext cx="650875" cy="365125"/>
          </a:xfrm>
        </p:spPr>
        <p:txBody>
          <a:bodyPr/>
          <a:lstStyle/>
          <a:p>
            <a:pPr algn="r"/>
            <a:r>
              <a:rPr lang="en-US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43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G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</Template>
  <TotalTime>8617</TotalTime>
  <Words>3680</Words>
  <Application>Microsoft Macintosh PowerPoint</Application>
  <PresentationFormat>Widescreen</PresentationFormat>
  <Paragraphs>2622</Paragraphs>
  <Slides>29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Cambria Math</vt:lpstr>
      <vt:lpstr>Garamond</vt:lpstr>
      <vt:lpstr>Seravek</vt:lpstr>
      <vt:lpstr>UGA</vt:lpstr>
      <vt:lpstr>PowerPoint Presentation</vt:lpstr>
      <vt:lpstr>Quechua Morphology</vt:lpstr>
      <vt:lpstr>Quechua Agreement</vt:lpstr>
      <vt:lpstr>Quechua Agreement</vt:lpstr>
      <vt:lpstr>Quechua Agreement</vt:lpstr>
      <vt:lpstr>Quechua Agreement</vt:lpstr>
      <vt:lpstr>Quechua Agreement</vt:lpstr>
      <vt:lpstr>Quechua Agreement</vt:lpstr>
      <vt:lpstr>Quechua Agreement</vt:lpstr>
      <vt:lpstr>Quechua Agreement</vt:lpstr>
      <vt:lpstr>Quechua Agreement</vt:lpstr>
      <vt:lpstr>PowerPoint Presentation</vt:lpstr>
      <vt:lpstr>PowerPoint Presentation</vt:lpstr>
      <vt:lpstr>PowerPoint Presentation</vt:lpstr>
      <vt:lpstr>Quechua Morphology</vt:lpstr>
      <vt:lpstr>PowerPoint Presentation</vt:lpstr>
      <vt:lpstr>Distributed Morphology (DM)</vt:lpstr>
      <vt:lpstr>Vocabulary Items</vt:lpstr>
      <vt:lpstr>Anderson’s EWP</vt:lpstr>
      <vt:lpstr>Paradigms in EWP and DM</vt:lpstr>
      <vt:lpstr>Methodology</vt:lpstr>
      <vt:lpstr>PowerPoint Presentation</vt:lpstr>
      <vt:lpstr>EWP Rules</vt:lpstr>
      <vt:lpstr>DM Vocabulary Items</vt:lpstr>
      <vt:lpstr>Comparison</vt:lpstr>
      <vt:lpstr>Strengths of Each Model</vt:lpstr>
      <vt:lpstr>Conclusion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Abraham Stanley</dc:creator>
  <cp:lastModifiedBy>Joey Stanley</cp:lastModifiedBy>
  <cp:revision>146</cp:revision>
  <dcterms:created xsi:type="dcterms:W3CDTF">2016-04-20T16:28:27Z</dcterms:created>
  <dcterms:modified xsi:type="dcterms:W3CDTF">2016-10-08T17:41:55Z</dcterms:modified>
</cp:coreProperties>
</file>